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67" r:id="rId1"/>
  </p:sldMasterIdLst>
  <p:notesMasterIdLst>
    <p:notesMasterId r:id="rId35"/>
  </p:notesMasterIdLst>
  <p:sldIdLst>
    <p:sldId id="297" r:id="rId2"/>
    <p:sldId id="298" r:id="rId3"/>
    <p:sldId id="299" r:id="rId4"/>
    <p:sldId id="300" r:id="rId5"/>
    <p:sldId id="301" r:id="rId6"/>
    <p:sldId id="303" r:id="rId7"/>
    <p:sldId id="304" r:id="rId8"/>
    <p:sldId id="305" r:id="rId9"/>
    <p:sldId id="306" r:id="rId10"/>
    <p:sldId id="307" r:id="rId11"/>
    <p:sldId id="308" r:id="rId12"/>
    <p:sldId id="309" r:id="rId13"/>
    <p:sldId id="310" r:id="rId14"/>
    <p:sldId id="312" r:id="rId15"/>
    <p:sldId id="313" r:id="rId16"/>
    <p:sldId id="314" r:id="rId17"/>
    <p:sldId id="315" r:id="rId18"/>
    <p:sldId id="316" r:id="rId19"/>
    <p:sldId id="331" r:id="rId20"/>
    <p:sldId id="333" r:id="rId21"/>
    <p:sldId id="334" r:id="rId22"/>
    <p:sldId id="335" r:id="rId23"/>
    <p:sldId id="336" r:id="rId24"/>
    <p:sldId id="342" r:id="rId25"/>
    <p:sldId id="317" r:id="rId26"/>
    <p:sldId id="337" r:id="rId27"/>
    <p:sldId id="338" r:id="rId28"/>
    <p:sldId id="339" r:id="rId29"/>
    <p:sldId id="340" r:id="rId30"/>
    <p:sldId id="341" r:id="rId31"/>
    <p:sldId id="319" r:id="rId32"/>
    <p:sldId id="329" r:id="rId33"/>
    <p:sldId id="33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ini" initials="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3F2E"/>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94" autoAdjust="0"/>
    <p:restoredTop sz="91656" autoAdjust="0"/>
  </p:normalViewPr>
  <p:slideViewPr>
    <p:cSldViewPr snapToGrid="0">
      <p:cViewPr>
        <p:scale>
          <a:sx n="62" d="100"/>
          <a:sy n="62" d="100"/>
        </p:scale>
        <p:origin x="702"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F643E-FAD9-46AA-B913-9BFA8641E9EF}" type="datetimeFigureOut">
              <a:rPr lang="en-IN" smtClean="0"/>
              <a:t>17-12-2023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DB1AE9-C0F9-4FEB-B3F3-A06819011105}" type="slidenum">
              <a:rPr lang="en-IN" smtClean="0"/>
              <a:t>‹#›</a:t>
            </a:fld>
            <a:endParaRPr lang="en-IN"/>
          </a:p>
        </p:txBody>
      </p:sp>
    </p:spTree>
    <p:extLst>
      <p:ext uri="{BB962C8B-B14F-4D97-AF65-F5344CB8AC3E}">
        <p14:creationId xmlns:p14="http://schemas.microsoft.com/office/powerpoint/2010/main" val="1599553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DDB1AE9-C0F9-4FEB-B3F3-A06819011105}" type="slidenum">
              <a:rPr lang="en-IN" smtClean="0"/>
              <a:t>7</a:t>
            </a:fld>
            <a:endParaRPr lang="en-IN"/>
          </a:p>
        </p:txBody>
      </p:sp>
    </p:spTree>
    <p:extLst>
      <p:ext uri="{BB962C8B-B14F-4D97-AF65-F5344CB8AC3E}">
        <p14:creationId xmlns:p14="http://schemas.microsoft.com/office/powerpoint/2010/main" val="881126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184DA70-C731-4C70-880D-CCD4705E623C}" type="datetime1">
              <a:rPr lang="en-US" smtClean="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570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2A279-0833-481D-8C56-F67FD0AC6C50}" type="datetime1">
              <a:rPr lang="en-US" smtClean="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98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587DA83-5663-4C9C-B9AA-0B40A3DAFF81}" type="datetime1">
              <a:rPr lang="en-US" smtClean="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3002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BE1D723-8F53-4F53-90B0-1982A396982E}" type="datetime1">
              <a:rPr lang="en-US" smtClean="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580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3539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AAAC38D-0552-4C82-B593-E6124DFADBE2}" type="datetime1">
              <a:rPr lang="en-US" smtClean="0"/>
              <a:t>12/17/2023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33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9DF0F1C-5577-4ACB-BB62-DF8F3C494C7E}" type="datetime1">
              <a:rPr lang="en-US" smtClean="0"/>
              <a:t>12/17/2023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78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775B394-D9F9-4F0C-B15D-605F45CB9E9F}" type="datetime1">
              <a:rPr lang="en-US" smtClean="0"/>
              <a:t>12/17/2023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4780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12/17/2023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05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8093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12/17/2023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7040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12/17/2023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39148485"/>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p:cNvSpPr/>
          <p:nvPr/>
        </p:nvSpPr>
        <p:spPr>
          <a:xfrm>
            <a:off x="0" y="0"/>
            <a:ext cx="10329863"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57" t="275" r="-1" b="923"/>
          <a:stretch/>
        </p:blipFill>
        <p:spPr>
          <a:xfrm>
            <a:off x="-400050" y="0"/>
            <a:ext cx="5564981" cy="678417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Rounded Rectangle 3"/>
          <p:cNvSpPr/>
          <p:nvPr/>
        </p:nvSpPr>
        <p:spPr>
          <a:xfrm>
            <a:off x="10101263" y="2914650"/>
            <a:ext cx="1685925" cy="12287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6224588" y="3045291"/>
            <a:ext cx="5562600" cy="1938992"/>
          </a:xfrm>
          <a:prstGeom prst="rect">
            <a:avLst/>
          </a:prstGeom>
          <a:noFill/>
        </p:spPr>
        <p:txBody>
          <a:bodyPr wrap="square" rtlCol="0">
            <a:spAutoFit/>
          </a:bodyPr>
          <a:lstStyle/>
          <a:p>
            <a:r>
              <a:rPr lang="en-US" sz="4000" b="1" dirty="0">
                <a:solidFill>
                  <a:srgbClr val="002060"/>
                </a:solidFill>
                <a:latin typeface="Times New Roman" panose="02020603050405020304" pitchFamily="18" charset="0"/>
                <a:cs typeface="Times New Roman" panose="02020603050405020304" pitchFamily="18" charset="0"/>
              </a:rPr>
              <a:t>INSURANCE POLICY MANAGEMENT</a:t>
            </a:r>
            <a:endParaRPr lang="en-IN" sz="4000" dirty="0">
              <a:solidFill>
                <a:srgbClr val="002060"/>
              </a:solidFill>
            </a:endParaRPr>
          </a:p>
          <a:p>
            <a:endParaRPr lang="en-IN" sz="4000" dirty="0">
              <a:solidFill>
                <a:srgbClr val="002060"/>
              </a:solidFill>
            </a:endParaRPr>
          </a:p>
        </p:txBody>
      </p:sp>
      <p:sp>
        <p:nvSpPr>
          <p:cNvPr id="6" name="TextBox 5"/>
          <p:cNvSpPr txBox="1"/>
          <p:nvPr/>
        </p:nvSpPr>
        <p:spPr>
          <a:xfrm>
            <a:off x="7296150" y="4984283"/>
            <a:ext cx="2357438" cy="584775"/>
          </a:xfrm>
          <a:prstGeom prst="rect">
            <a:avLst/>
          </a:prstGeom>
          <a:noFill/>
        </p:spPr>
        <p:txBody>
          <a:bodyPr wrap="square" rtlCol="0">
            <a:spAutoFit/>
          </a:bodyPr>
          <a:lstStyle/>
          <a:p>
            <a:r>
              <a:rPr lang="en-IN" sz="3200" b="1" dirty="0" smtClean="0">
                <a:solidFill>
                  <a:srgbClr val="002060"/>
                </a:solidFill>
              </a:rPr>
              <a:t>GROUP-8</a:t>
            </a:r>
            <a:endParaRPr lang="en-IN" sz="3200" b="1" dirty="0">
              <a:solidFill>
                <a:srgbClr val="002060"/>
              </a:solidFill>
            </a:endParaRPr>
          </a:p>
        </p:txBody>
      </p:sp>
    </p:spTree>
    <p:extLst>
      <p:ext uri="{BB962C8B-B14F-4D97-AF65-F5344CB8AC3E}">
        <p14:creationId xmlns:p14="http://schemas.microsoft.com/office/powerpoint/2010/main" val="123220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7" presetClass="emph" presetSubtype="0" fill="remove" grpId="0" nodeType="clickEffect">
                                  <p:stCondLst>
                                    <p:cond delay="0"/>
                                  </p:stCondLst>
                                  <p:childTnLst>
                                    <p:animClr clrSpc="rgb" dir="cw">
                                      <p:cBhvr override="childStyle">
                                        <p:cTn id="22" dur="250" autoRev="1" fill="remove"/>
                                        <p:tgtEl>
                                          <p:spTgt spid="6"/>
                                        </p:tgtEl>
                                        <p:attrNameLst>
                                          <p:attrName>style.color</p:attrName>
                                        </p:attrNameLst>
                                      </p:cBhvr>
                                      <p:to>
                                        <a:schemeClr val="bg1"/>
                                      </p:to>
                                    </p:animClr>
                                    <p:animClr clrSpc="rgb" dir="cw">
                                      <p:cBhvr>
                                        <p:cTn id="23" dur="250" autoRev="1" fill="remove"/>
                                        <p:tgtEl>
                                          <p:spTgt spid="6"/>
                                        </p:tgtEl>
                                        <p:attrNameLst>
                                          <p:attrName>fillcolor</p:attrName>
                                        </p:attrNameLst>
                                      </p:cBhvr>
                                      <p:to>
                                        <a:schemeClr val="bg1"/>
                                      </p:to>
                                    </p:animClr>
                                    <p:set>
                                      <p:cBhvr>
                                        <p:cTn id="24" dur="250" autoRev="1" fill="remove"/>
                                        <p:tgtEl>
                                          <p:spTgt spid="6"/>
                                        </p:tgtEl>
                                        <p:attrNameLst>
                                          <p:attrName>fill.type</p:attrName>
                                        </p:attrNameLst>
                                      </p:cBhvr>
                                      <p:to>
                                        <p:strVal val="solid"/>
                                      </p:to>
                                    </p:set>
                                    <p:set>
                                      <p:cBhvr>
                                        <p:cTn id="25"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p:cNvSpPr txBox="1">
            <a:spLocks/>
          </p:cNvSpPr>
          <p:nvPr/>
        </p:nvSpPr>
        <p:spPr>
          <a:xfrm>
            <a:off x="1276604" y="1337069"/>
            <a:ext cx="9882000" cy="7840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Times New Roman" panose="02020603050405020304" pitchFamily="18" charset="0"/>
                <a:cs typeface="Times New Roman" panose="02020603050405020304" pitchFamily="18" charset="0"/>
              </a:rPr>
              <a:t>Modules</a:t>
            </a:r>
            <a:endParaRPr lang="en-IN" sz="3200" b="1"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1976692" y="2244456"/>
            <a:ext cx="10215308" cy="39288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solidFill>
                  <a:srgbClr val="002060"/>
                </a:solidFill>
                <a:latin typeface="Times New Roman" panose="02020603050405020304" pitchFamily="18" charset="0"/>
                <a:cs typeface="Times New Roman" panose="02020603050405020304" pitchFamily="18" charset="0"/>
              </a:rPr>
              <a:t>ADMIN</a:t>
            </a:r>
          </a:p>
          <a:p>
            <a:endParaRPr lang="en-US" sz="3200" dirty="0" smtClean="0">
              <a:solidFill>
                <a:srgbClr val="002060"/>
              </a:solidFill>
              <a:latin typeface="Times New Roman" panose="02020603050405020304" pitchFamily="18" charset="0"/>
              <a:cs typeface="Times New Roman" panose="02020603050405020304" pitchFamily="18" charset="0"/>
            </a:endParaRPr>
          </a:p>
          <a:p>
            <a:r>
              <a:rPr lang="en-US" sz="3200" dirty="0" smtClean="0">
                <a:solidFill>
                  <a:srgbClr val="002060"/>
                </a:solidFill>
                <a:latin typeface="Times New Roman" panose="02020603050405020304" pitchFamily="18" charset="0"/>
                <a:cs typeface="Times New Roman" panose="02020603050405020304" pitchFamily="18" charset="0"/>
              </a:rPr>
              <a:t>USER</a:t>
            </a:r>
            <a:endParaRPr lang="en-IN" sz="3200" dirty="0" smtClean="0">
              <a:solidFill>
                <a:srgbClr val="002060"/>
              </a:solidFill>
              <a:latin typeface="Times New Roman" panose="02020603050405020304" pitchFamily="18" charset="0"/>
              <a:cs typeface="Times New Roman" panose="02020603050405020304" pitchFamily="18" charset="0"/>
            </a:endParaRPr>
          </a:p>
          <a:p>
            <a:endParaRPr lang="en-IN" sz="3200" dirty="0">
              <a:solidFill>
                <a:srgbClr val="002060"/>
              </a:solidFill>
              <a:latin typeface="Times New Roman" panose="02020603050405020304" pitchFamily="18" charset="0"/>
              <a:cs typeface="Times New Roman" panose="02020603050405020304" pitchFamily="18" charset="0"/>
            </a:endParaRPr>
          </a:p>
        </p:txBody>
      </p:sp>
      <p:pic>
        <p:nvPicPr>
          <p:cNvPr id="6" name="Graphic 8" descr="Office worke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50629" y="2121135"/>
            <a:ext cx="758355" cy="758355"/>
          </a:xfrm>
          <a:prstGeom prst="rect">
            <a:avLst/>
          </a:prstGeom>
        </p:spPr>
      </p:pic>
      <p:pic>
        <p:nvPicPr>
          <p:cNvPr id="7" name="Graphic 10" descr="Us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950629" y="3331633"/>
            <a:ext cx="769749" cy="663845"/>
          </a:xfrm>
          <a:prstGeom prst="rect">
            <a:avLst/>
          </a:prstGeom>
        </p:spPr>
      </p:pic>
    </p:spTree>
    <p:extLst>
      <p:ext uri="{BB962C8B-B14F-4D97-AF65-F5344CB8AC3E}">
        <p14:creationId xmlns:p14="http://schemas.microsoft.com/office/powerpoint/2010/main" val="248769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par>
                                <p:cTn id="17" presetID="6"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par>
                                <p:cTn id="20" presetID="6"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p:cNvSpPr txBox="1">
            <a:spLocks/>
          </p:cNvSpPr>
          <p:nvPr/>
        </p:nvSpPr>
        <p:spPr>
          <a:xfrm>
            <a:off x="861732" y="1310751"/>
            <a:ext cx="8271235" cy="62663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ADMIN MODULE</a:t>
            </a:r>
            <a:endParaRPr lang="en-IN" sz="3200" b="1"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1874697" y="2276585"/>
            <a:ext cx="9899930" cy="5002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 Create Account and Login into portal</a:t>
            </a:r>
          </a:p>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View Customers.</a:t>
            </a:r>
          </a:p>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View/Add/Update/Delete policy category like Life, Health, vehicle.</a:t>
            </a:r>
          </a:p>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View/Add/Update/Delete policy.</a:t>
            </a:r>
          </a:p>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Approve/Disapprove policy, applied by customer.</a:t>
            </a:r>
          </a:p>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View total policy holder, approved policy holder, disapproved policy holder.</a:t>
            </a:r>
          </a:p>
          <a:p>
            <a:pPr>
              <a:buFont typeface="Wingdings" panose="05000000000000000000" pitchFamily="2" charset="2"/>
              <a:buChar char="§"/>
            </a:pPr>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180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p:cNvSpPr txBox="1">
            <a:spLocks/>
          </p:cNvSpPr>
          <p:nvPr/>
        </p:nvSpPr>
        <p:spPr>
          <a:xfrm>
            <a:off x="1131661" y="1293159"/>
            <a:ext cx="7391690" cy="87854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Times New Roman" panose="02020603050405020304" pitchFamily="18" charset="0"/>
                <a:cs typeface="Times New Roman" panose="02020603050405020304" pitchFamily="18" charset="0"/>
              </a:rPr>
              <a:t>USER MODULE</a:t>
            </a:r>
            <a:endParaRPr lang="en-IN" sz="2800" b="1"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1928699" y="2311773"/>
            <a:ext cx="9791926" cy="48678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Create Account.</a:t>
            </a:r>
          </a:p>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Login.</a:t>
            </a:r>
          </a:p>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Password.</a:t>
            </a:r>
          </a:p>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Update Profile Details</a:t>
            </a:r>
          </a:p>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View policy and apply</a:t>
            </a:r>
          </a:p>
          <a:p>
            <a:pPr>
              <a:buFont typeface="Wingdings" panose="05000000000000000000" pitchFamily="2" charset="2"/>
              <a:buChar char="§"/>
            </a:pPr>
            <a:r>
              <a:rPr lang="en-US" dirty="0" smtClean="0">
                <a:solidFill>
                  <a:srgbClr val="002060"/>
                </a:solidFill>
                <a:latin typeface="Times New Roman" panose="02020603050405020304" pitchFamily="18" charset="0"/>
                <a:cs typeface="Times New Roman" panose="02020603050405020304" pitchFamily="18" charset="0"/>
              </a:rPr>
              <a:t>Raise queries.</a:t>
            </a:r>
          </a:p>
          <a:p>
            <a:pPr marL="0" indent="0">
              <a:buFont typeface="Arial" panose="020B0604020202020204" pitchFamily="34" charset="0"/>
              <a:buNone/>
            </a:pPr>
            <a:endParaRPr lang="en-IN" dirty="0" smtClean="0">
              <a:solidFill>
                <a:srgbClr val="002060"/>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112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11622"/>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4">
            <a:extLst>
              <a:ext uri="{FF2B5EF4-FFF2-40B4-BE49-F238E27FC236}">
                <a16:creationId xmlns:a16="http://schemas.microsoft.com/office/drawing/2014/main" xmlns="" id="{9C6CAB12-6099-46E9-BB0F-3793834177D7}"/>
              </a:ext>
            </a:extLst>
          </p:cNvPr>
          <p:cNvSpPr txBox="1">
            <a:spLocks/>
          </p:cNvSpPr>
          <p:nvPr/>
        </p:nvSpPr>
        <p:spPr>
          <a:xfrm>
            <a:off x="848935" y="1282920"/>
            <a:ext cx="8596668" cy="78028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System Overview</a:t>
            </a:r>
            <a:endParaRPr lang="en-IN" sz="3200" b="1" dirty="0"/>
          </a:p>
        </p:txBody>
      </p:sp>
      <p:sp>
        <p:nvSpPr>
          <p:cNvPr id="5" name="Content Placeholder 2"/>
          <p:cNvSpPr txBox="1">
            <a:spLocks/>
          </p:cNvSpPr>
          <p:nvPr/>
        </p:nvSpPr>
        <p:spPr>
          <a:xfrm>
            <a:off x="1674474" y="2164650"/>
            <a:ext cx="8997018" cy="468172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smtClean="0">
                <a:solidFill>
                  <a:srgbClr val="002060"/>
                </a:solidFill>
                <a:latin typeface="Times New Roman" panose="02020603050405020304" pitchFamily="18" charset="0"/>
                <a:cs typeface="Times New Roman" panose="02020603050405020304" pitchFamily="18" charset="0"/>
              </a:rPr>
              <a:t>The “Insurance Policy Management” should support basic functionalities for all below listed users. </a:t>
            </a:r>
          </a:p>
          <a:p>
            <a:pPr algn="just"/>
            <a:r>
              <a:rPr lang="en-US" dirty="0" smtClean="0">
                <a:solidFill>
                  <a:srgbClr val="002060"/>
                </a:solidFill>
                <a:latin typeface="Times New Roman" panose="02020603050405020304" pitchFamily="18" charset="0"/>
                <a:cs typeface="Times New Roman" panose="02020603050405020304" pitchFamily="18" charset="0"/>
              </a:rPr>
              <a:t>Administrator (A) </a:t>
            </a:r>
          </a:p>
          <a:p>
            <a:pPr algn="just"/>
            <a:r>
              <a:rPr lang="en-US" dirty="0" smtClean="0">
                <a:solidFill>
                  <a:srgbClr val="002060"/>
                </a:solidFill>
                <a:latin typeface="Times New Roman" panose="02020603050405020304" pitchFamily="18" charset="0"/>
                <a:cs typeface="Times New Roman" panose="02020603050405020304" pitchFamily="18" charset="0"/>
              </a:rPr>
              <a:t>Customer (C)</a:t>
            </a:r>
          </a:p>
          <a:p>
            <a:pPr marL="0" indent="0" algn="just">
              <a:buFont typeface="Arial" panose="020B0604020202020204" pitchFamily="34" charset="0"/>
              <a:buNone/>
            </a:pPr>
            <a:endParaRPr lang="en-US" dirty="0" smtClean="0">
              <a:solidFill>
                <a:srgbClr val="002060"/>
              </a:solidFill>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dirty="0" smtClean="0">
                <a:solidFill>
                  <a:srgbClr val="002060"/>
                </a:solidFill>
              </a:rPr>
              <a:t> </a:t>
            </a:r>
            <a:r>
              <a:rPr lang="en-US" sz="2000" b="1" u="sng" dirty="0" smtClean="0">
                <a:solidFill>
                  <a:srgbClr val="002060"/>
                </a:solidFill>
                <a:latin typeface="Times New Roman" panose="02020603050405020304" pitchFamily="18" charset="0"/>
                <a:cs typeface="Times New Roman" panose="02020603050405020304" pitchFamily="18" charset="0"/>
              </a:rPr>
              <a:t>Authentication &amp; Authorization:- </a:t>
            </a:r>
          </a:p>
          <a:p>
            <a:pPr marL="0" indent="0">
              <a:buFont typeface="Arial" panose="020B0604020202020204" pitchFamily="34" charset="0"/>
              <a:buNone/>
            </a:pPr>
            <a:r>
              <a:rPr lang="en-US" b="1" dirty="0" smtClean="0">
                <a:solidFill>
                  <a:srgbClr val="002060"/>
                </a:solidFill>
                <a:latin typeface="Times New Roman" panose="02020603050405020304" pitchFamily="18" charset="0"/>
                <a:cs typeface="Times New Roman" panose="02020603050405020304" pitchFamily="18" charset="0"/>
              </a:rPr>
              <a:t>Authentication</a:t>
            </a:r>
            <a:r>
              <a:rPr lang="en-US" dirty="0" smtClean="0">
                <a:solidFill>
                  <a:srgbClr val="002060"/>
                </a:solidFill>
                <a:latin typeface="Times New Roman" panose="02020603050405020304" pitchFamily="18" charset="0"/>
                <a:cs typeface="Times New Roman" panose="02020603050405020304" pitchFamily="18" charset="0"/>
              </a:rPr>
              <a:t>: Any end-user should be authenticated using a unique user-id and password.</a:t>
            </a:r>
          </a:p>
          <a:p>
            <a:pPr marL="0" indent="0" algn="just">
              <a:buFont typeface="Arial" panose="020B0604020202020204" pitchFamily="34" charset="0"/>
              <a:buNone/>
            </a:pPr>
            <a:r>
              <a:rPr lang="en-US" b="1" dirty="0" smtClean="0">
                <a:solidFill>
                  <a:srgbClr val="002060"/>
                </a:solidFill>
                <a:latin typeface="Times New Roman" panose="02020603050405020304" pitchFamily="18" charset="0"/>
                <a:cs typeface="Times New Roman" panose="02020603050405020304" pitchFamily="18" charset="0"/>
              </a:rPr>
              <a:t>Authorization: </a:t>
            </a:r>
            <a:r>
              <a:rPr lang="en-US" dirty="0" smtClean="0">
                <a:solidFill>
                  <a:srgbClr val="002060"/>
                </a:solidFill>
                <a:latin typeface="Times New Roman" panose="02020603050405020304" pitchFamily="18" charset="0"/>
                <a:cs typeface="Times New Roman" panose="02020603050405020304" pitchFamily="18" charset="0"/>
              </a:rPr>
              <a:t>The operations supported and allowed would be based on the user type. For example, Administrator has the rights to add policy information and view customer details. He can also view policy details and approve/reject policies Whereas Customer/users has a right to view policy and apply for policies.</a:t>
            </a:r>
          </a:p>
          <a:p>
            <a:pPr marL="0" indent="0" algn="just">
              <a:buFont typeface="Arial" panose="020B0604020202020204" pitchFamily="34" charset="0"/>
              <a:buNone/>
            </a:pPr>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92588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4"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407193" y="433510"/>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p:cNvSpPr txBox="1">
            <a:spLocks/>
          </p:cNvSpPr>
          <p:nvPr/>
        </p:nvSpPr>
        <p:spPr>
          <a:xfrm>
            <a:off x="950913" y="723074"/>
            <a:ext cx="8860536" cy="97513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Times New Roman" panose="02020603050405020304" pitchFamily="18" charset="0"/>
                <a:cs typeface="Times New Roman" panose="02020603050405020304" pitchFamily="18" charset="0"/>
              </a:rPr>
              <a:t>Functional Flow</a:t>
            </a:r>
            <a:endParaRPr lang="en-US" sz="2800" b="1"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2193926" y="1633659"/>
            <a:ext cx="9702799" cy="5095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solidFill>
                  <a:srgbClr val="002060"/>
                </a:solidFill>
                <a:latin typeface="Times New Roman" panose="02020603050405020304" pitchFamily="18" charset="0"/>
                <a:cs typeface="Times New Roman" panose="02020603050405020304" pitchFamily="18" charset="0"/>
              </a:rPr>
              <a:t>The functional flow of the messages across different application components is shown below. Ex. - Web Application. </a:t>
            </a:r>
          </a:p>
          <a:p>
            <a:pPr marL="0" indent="0">
              <a:buFont typeface="Arial" panose="020B0604020202020204" pitchFamily="34" charset="0"/>
              <a:buNone/>
            </a:pPr>
            <a:endParaRPr lang="en-US" dirty="0" smtClean="0">
              <a:solidFill>
                <a:srgbClr val="002060"/>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6" name="image1.png">
            <a:extLst>
              <a:ext uri="{FF2B5EF4-FFF2-40B4-BE49-F238E27FC236}">
                <a16:creationId xmlns:a16="http://schemas.microsoft.com/office/drawing/2014/main" xmlns="" id="{96530A34-FB91-4BB7-8612-5ED447C4C299}"/>
              </a:ext>
            </a:extLst>
          </p:cNvPr>
          <p:cNvPicPr>
            <a:picLocks noChangeAspect="1"/>
          </p:cNvPicPr>
          <p:nvPr/>
        </p:nvPicPr>
        <p:blipFill>
          <a:blip r:embed="rId2" cstate="print"/>
          <a:stretch>
            <a:fillRect/>
          </a:stretch>
        </p:blipFill>
        <p:spPr>
          <a:xfrm>
            <a:off x="3377565" y="2765588"/>
            <a:ext cx="7676897" cy="4120987"/>
          </a:xfrm>
          <a:prstGeom prst="rect">
            <a:avLst/>
          </a:prstGeom>
        </p:spPr>
      </p:pic>
    </p:spTree>
    <p:extLst>
      <p:ext uri="{BB962C8B-B14F-4D97-AF65-F5344CB8AC3E}">
        <p14:creationId xmlns:p14="http://schemas.microsoft.com/office/powerpoint/2010/main" val="3285881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121920"/>
            <a:ext cx="10734675" cy="6629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407193" y="621795"/>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4">
            <a:extLst>
              <a:ext uri="{FF2B5EF4-FFF2-40B4-BE49-F238E27FC236}">
                <a16:creationId xmlns:a16="http://schemas.microsoft.com/office/drawing/2014/main" xmlns="" id="{A1CD4D89-F140-46B3-9083-CB62ABFEF75F}"/>
              </a:ext>
            </a:extLst>
          </p:cNvPr>
          <p:cNvSpPr txBox="1">
            <a:spLocks/>
          </p:cNvSpPr>
          <p:nvPr/>
        </p:nvSpPr>
        <p:spPr>
          <a:xfrm>
            <a:off x="963083" y="926691"/>
            <a:ext cx="8596668" cy="8534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Functional Specification</a:t>
            </a:r>
            <a:endParaRPr lang="en-IN" sz="3600" b="1"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1977496" y="2277429"/>
            <a:ext cx="8878146" cy="41386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u="sng" dirty="0" smtClean="0">
                <a:latin typeface="Times New Roman" panose="02020603050405020304" pitchFamily="18" charset="0"/>
                <a:cs typeface="Times New Roman" panose="02020603050405020304" pitchFamily="18" charset="0"/>
              </a:rPr>
              <a:t>Login | Logout:-</a:t>
            </a:r>
          </a:p>
          <a:p>
            <a:pPr marL="0" indent="0">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[Web Application - MySQL, Spring-boot, Angular] </a:t>
            </a:r>
          </a:p>
          <a:p>
            <a:r>
              <a:rPr lang="en-US" sz="2400" dirty="0" smtClean="0">
                <a:latin typeface="Times New Roman" panose="02020603050405020304" pitchFamily="18" charset="0"/>
                <a:cs typeface="Times New Roman" panose="02020603050405020304" pitchFamily="18" charset="0"/>
              </a:rPr>
              <a:t>Go to Registration screen when you click on Register link. </a:t>
            </a:r>
          </a:p>
          <a:p>
            <a:r>
              <a:rPr lang="en-US" sz="2400" dirty="0" smtClean="0">
                <a:latin typeface="Times New Roman" panose="02020603050405020304" pitchFamily="18" charset="0"/>
                <a:cs typeface="Times New Roman" panose="02020603050405020304" pitchFamily="18" charset="0"/>
              </a:rPr>
              <a:t>Go to Success screen when you login successfully after entering valid username &amp; password fetched from the database.</a:t>
            </a:r>
          </a:p>
          <a:p>
            <a:r>
              <a:rPr lang="en-US" sz="2400" dirty="0" smtClean="0">
                <a:latin typeface="Times New Roman" panose="02020603050405020304" pitchFamily="18" charset="0"/>
                <a:cs typeface="Times New Roman" panose="02020603050405020304" pitchFamily="18" charset="0"/>
              </a:rPr>
              <a:t> Redirect back to same login screen if username &amp; password are not matching. </a:t>
            </a:r>
          </a:p>
          <a:p>
            <a:r>
              <a:rPr lang="en-US" sz="2400" dirty="0" smtClean="0">
                <a:latin typeface="Times New Roman" panose="02020603050405020304" pitchFamily="18" charset="0"/>
                <a:cs typeface="Times New Roman" panose="02020603050405020304" pitchFamily="18" charset="0"/>
              </a:rPr>
              <a:t>Implement Session tracking for all logged in users before allowing access to application features. Anonymous users should be checked, unless explicitly mentioned.</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175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Rectangle 2"/>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ounded Rectangle 3"/>
          <p:cNvSpPr/>
          <p:nvPr/>
        </p:nvSpPr>
        <p:spPr>
          <a:xfrm>
            <a:off x="357187" y="44869"/>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C910C081-31E4-41C3-9C3D-28E04666ECE2}"/>
              </a:ext>
            </a:extLst>
          </p:cNvPr>
          <p:cNvSpPr txBox="1"/>
          <p:nvPr/>
        </p:nvSpPr>
        <p:spPr>
          <a:xfrm>
            <a:off x="600648" y="163651"/>
            <a:ext cx="8836151"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Outputs</a:t>
            </a:r>
            <a:endParaRPr lang="en-IN" sz="4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388" y="804235"/>
            <a:ext cx="9734548" cy="6031331"/>
          </a:xfrm>
          <a:prstGeom prst="rect">
            <a:avLst/>
          </a:prstGeom>
        </p:spPr>
      </p:pic>
    </p:spTree>
    <p:extLst>
      <p:ext uri="{BB962C8B-B14F-4D97-AF65-F5344CB8AC3E}">
        <p14:creationId xmlns:p14="http://schemas.microsoft.com/office/powerpoint/2010/main" val="6475713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443" y="557212"/>
            <a:ext cx="10358438" cy="6100763"/>
          </a:xfrm>
          <a:prstGeom prst="rect">
            <a:avLst/>
          </a:prstGeom>
        </p:spPr>
      </p:pic>
    </p:spTree>
    <p:extLst>
      <p:ext uri="{BB962C8B-B14F-4D97-AF65-F5344CB8AC3E}">
        <p14:creationId xmlns:p14="http://schemas.microsoft.com/office/powerpoint/2010/main" val="25187813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914" y="142875"/>
            <a:ext cx="10501312" cy="6586538"/>
          </a:xfrm>
          <a:prstGeom prst="rect">
            <a:avLst/>
          </a:prstGeom>
        </p:spPr>
      </p:pic>
    </p:spTree>
    <p:extLst>
      <p:ext uri="{BB962C8B-B14F-4D97-AF65-F5344CB8AC3E}">
        <p14:creationId xmlns:p14="http://schemas.microsoft.com/office/powerpoint/2010/main" val="31842407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42876"/>
            <a:ext cx="10472738" cy="6572250"/>
          </a:xfrm>
          <a:prstGeom prst="rect">
            <a:avLst/>
          </a:prstGeom>
        </p:spPr>
      </p:pic>
    </p:spTree>
    <p:extLst>
      <p:ext uri="{BB962C8B-B14F-4D97-AF65-F5344CB8AC3E}">
        <p14:creationId xmlns:p14="http://schemas.microsoft.com/office/powerpoint/2010/main" val="2327252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p:cNvSpPr/>
          <p:nvPr/>
        </p:nvSpPr>
        <p:spPr>
          <a:xfrm>
            <a:off x="1862137" y="0"/>
            <a:ext cx="10329863"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30994" y="685798"/>
            <a:ext cx="1685925" cy="12287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52425" y="976994"/>
            <a:ext cx="33289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Team Members</a:t>
            </a:r>
            <a:endParaRPr lang="en-IN" sz="3600" b="1" dirty="0"/>
          </a:p>
        </p:txBody>
      </p:sp>
      <p:graphicFrame>
        <p:nvGraphicFramePr>
          <p:cNvPr id="6" name="Table 5"/>
          <p:cNvGraphicFramePr>
            <a:graphicFrameLocks noGrp="1"/>
          </p:cNvGraphicFramePr>
          <p:nvPr>
            <p:extLst>
              <p:ext uri="{D42A27DB-BD31-4B8C-83A1-F6EECF244321}">
                <p14:modId xmlns:p14="http://schemas.microsoft.com/office/powerpoint/2010/main" val="1793843069"/>
              </p:ext>
            </p:extLst>
          </p:nvPr>
        </p:nvGraphicFramePr>
        <p:xfrm>
          <a:off x="2932113" y="1728791"/>
          <a:ext cx="8128000" cy="4732682"/>
        </p:xfrm>
        <a:graphic>
          <a:graphicData uri="http://schemas.openxmlformats.org/drawingml/2006/table">
            <a:tbl>
              <a:tblPr firstRow="1" bandRow="1">
                <a:tableStyleId>{5C22544A-7EE6-4342-B048-85BDC9FD1C3A}</a:tableStyleId>
              </a:tblPr>
              <a:tblGrid>
                <a:gridCol w="4064000"/>
                <a:gridCol w="4064000"/>
              </a:tblGrid>
              <a:tr h="728659">
                <a:tc>
                  <a:txBody>
                    <a:bodyPr/>
                    <a:lstStyle/>
                    <a:p>
                      <a:pPr algn="ctr"/>
                      <a:r>
                        <a:rPr lang="en-IN" sz="2400" dirty="0" smtClean="0">
                          <a:solidFill>
                            <a:srgbClr val="002060"/>
                          </a:solidFill>
                        </a:rPr>
                        <a:t>EMP ID</a:t>
                      </a:r>
                      <a:endParaRPr lang="en-IN" sz="2400" dirty="0">
                        <a:solidFill>
                          <a:srgbClr val="002060"/>
                        </a:solidFill>
                      </a:endParaRPr>
                    </a:p>
                  </a:txBody>
                  <a:tcPr/>
                </a:tc>
                <a:tc>
                  <a:txBody>
                    <a:bodyPr/>
                    <a:lstStyle/>
                    <a:p>
                      <a:pPr algn="ctr"/>
                      <a:r>
                        <a:rPr lang="en-IN" sz="2400" dirty="0" smtClean="0">
                          <a:solidFill>
                            <a:srgbClr val="002060"/>
                          </a:solidFill>
                        </a:rPr>
                        <a:t>NAME</a:t>
                      </a:r>
                      <a:endParaRPr lang="en-IN" sz="2400" dirty="0">
                        <a:solidFill>
                          <a:srgbClr val="002060"/>
                        </a:solidFill>
                      </a:endParaRPr>
                    </a:p>
                  </a:txBody>
                  <a:tcPr/>
                </a:tc>
              </a:tr>
              <a:tr h="64293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000" b="1" i="0" kern="1200" dirty="0" smtClean="0">
                          <a:solidFill>
                            <a:schemeClr val="dk1"/>
                          </a:solidFill>
                          <a:effectLst/>
                          <a:latin typeface="Times New Roman" panose="02020603050405020304" pitchFamily="18" charset="0"/>
                          <a:ea typeface="+mn-ea"/>
                          <a:cs typeface="Times New Roman" panose="02020603050405020304" pitchFamily="18" charset="0"/>
                        </a:rPr>
                        <a:t>2576068</a:t>
                      </a:r>
                      <a:endParaRPr lang="en-IN" sz="2000" b="1" dirty="0" smtClean="0">
                        <a:latin typeface="Times New Roman" panose="02020603050405020304" pitchFamily="18" charset="0"/>
                        <a:cs typeface="Times New Roman" panose="02020603050405020304" pitchFamily="18" charset="0"/>
                      </a:endParaRPr>
                    </a:p>
                  </a:txBody>
                  <a:tcPr marL="68580" marR="6858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000" b="0" i="0" kern="1200" dirty="0" err="1" smtClean="0">
                          <a:solidFill>
                            <a:schemeClr val="dk1"/>
                          </a:solidFill>
                          <a:effectLst/>
                          <a:latin typeface="Times New Roman" panose="02020603050405020304" pitchFamily="18" charset="0"/>
                          <a:ea typeface="+mn-ea"/>
                          <a:cs typeface="Times New Roman" panose="02020603050405020304" pitchFamily="18" charset="0"/>
                        </a:rPr>
                        <a:t>Shaik</a:t>
                      </a:r>
                      <a:r>
                        <a:rPr lang="en-IN" sz="2000" b="0" i="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IN" sz="2000" b="0" i="0" kern="1200" dirty="0" err="1" smtClean="0">
                          <a:solidFill>
                            <a:schemeClr val="dk1"/>
                          </a:solidFill>
                          <a:effectLst/>
                          <a:latin typeface="Times New Roman" panose="02020603050405020304" pitchFamily="18" charset="0"/>
                          <a:ea typeface="+mn-ea"/>
                          <a:cs typeface="Times New Roman" panose="02020603050405020304" pitchFamily="18" charset="0"/>
                        </a:rPr>
                        <a:t>Nazma</a:t>
                      </a:r>
                      <a:endParaRPr lang="en-IN" sz="2000" b="0" dirty="0" smtClean="0">
                        <a:latin typeface="Times New Roman" panose="02020603050405020304" pitchFamily="18" charset="0"/>
                        <a:cs typeface="Times New Roman" panose="02020603050405020304" pitchFamily="18" charset="0"/>
                      </a:endParaRPr>
                    </a:p>
                  </a:txBody>
                  <a:tcPr marL="68580" marR="68580"/>
                </a:tc>
              </a:tr>
              <a:tr h="480155">
                <a:tc>
                  <a:txBody>
                    <a:bodyPr/>
                    <a:lstStyle/>
                    <a:p>
                      <a:pPr marL="0" marR="0" algn="ctr">
                        <a:spcBef>
                          <a:spcPts val="0"/>
                        </a:spcBef>
                        <a:spcAft>
                          <a:spcPts val="0"/>
                        </a:spcAft>
                      </a:pPr>
                      <a:r>
                        <a:rPr lang="en-IN" sz="2000" b="1" dirty="0" smtClean="0">
                          <a:solidFill>
                            <a:srgbClr val="000000"/>
                          </a:solidFill>
                          <a:effectLst/>
                          <a:latin typeface="Times New Roman" panose="02020603050405020304" pitchFamily="18" charset="0"/>
                          <a:cs typeface="Times New Roman" panose="02020603050405020304" pitchFamily="18" charset="0"/>
                        </a:rPr>
                        <a:t>2576168</a:t>
                      </a:r>
                      <a:endParaRPr lang="en-US" sz="2000" dirty="0">
                        <a:effectLst/>
                        <a:latin typeface="Times New Roman" panose="02020603050405020304" pitchFamily="18" charset="0"/>
                      </a:endParaRPr>
                    </a:p>
                  </a:txBody>
                  <a:tcPr marL="68580" marR="6858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000" b="0" i="0" kern="1200" dirty="0" err="1" smtClean="0">
                          <a:solidFill>
                            <a:schemeClr val="dk1"/>
                          </a:solidFill>
                          <a:effectLst/>
                          <a:latin typeface="Times New Roman" panose="02020603050405020304" pitchFamily="18" charset="0"/>
                          <a:ea typeface="+mn-ea"/>
                          <a:cs typeface="Times New Roman" panose="02020603050405020304" pitchFamily="18" charset="0"/>
                        </a:rPr>
                        <a:t>Sipra</a:t>
                      </a:r>
                      <a:r>
                        <a:rPr lang="en-IN" sz="2000" b="0" i="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IN" sz="2000" b="0" i="0" kern="1200" dirty="0" err="1" smtClean="0">
                          <a:solidFill>
                            <a:schemeClr val="dk1"/>
                          </a:solidFill>
                          <a:effectLst/>
                          <a:latin typeface="Times New Roman" panose="02020603050405020304" pitchFamily="18" charset="0"/>
                          <a:ea typeface="+mn-ea"/>
                          <a:cs typeface="Times New Roman" panose="02020603050405020304" pitchFamily="18" charset="0"/>
                        </a:rPr>
                        <a:t>Sahoo</a:t>
                      </a:r>
                      <a:endParaRPr lang="en-IN" sz="2000" b="0" dirty="0" smtClean="0">
                        <a:latin typeface="Times New Roman" panose="02020603050405020304" pitchFamily="18" charset="0"/>
                        <a:cs typeface="Times New Roman" panose="02020603050405020304" pitchFamily="18" charset="0"/>
                      </a:endParaRPr>
                    </a:p>
                  </a:txBody>
                  <a:tcPr marL="68580" marR="68580"/>
                </a:tc>
              </a:tr>
              <a:tr h="480155">
                <a:tc>
                  <a:txBody>
                    <a:bodyPr/>
                    <a:lstStyle/>
                    <a:p>
                      <a:pPr marL="0" marR="0" algn="ctr">
                        <a:spcBef>
                          <a:spcPts val="0"/>
                        </a:spcBef>
                        <a:spcAft>
                          <a:spcPts val="0"/>
                        </a:spcAft>
                      </a:pPr>
                      <a:r>
                        <a:rPr lang="en-IN" sz="2000" b="1" dirty="0" smtClean="0">
                          <a:solidFill>
                            <a:srgbClr val="000000"/>
                          </a:solidFill>
                          <a:effectLst/>
                          <a:latin typeface="Times New Roman" panose="02020603050405020304" pitchFamily="18" charset="0"/>
                          <a:cs typeface="Times New Roman" panose="02020603050405020304" pitchFamily="18" charset="0"/>
                        </a:rPr>
                        <a:t>2576463</a:t>
                      </a:r>
                      <a:endParaRPr lang="en-US" sz="20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IN" sz="2000" b="0" dirty="0" err="1" smtClean="0">
                          <a:solidFill>
                            <a:srgbClr val="000000"/>
                          </a:solidFill>
                          <a:effectLst/>
                          <a:latin typeface="Times New Roman" panose="02020603050405020304" pitchFamily="18" charset="0"/>
                          <a:cs typeface="Times New Roman" panose="02020603050405020304" pitchFamily="18" charset="0"/>
                        </a:rPr>
                        <a:t>Sonika</a:t>
                      </a:r>
                      <a:r>
                        <a:rPr lang="en-IN" sz="2000" b="0" dirty="0" smtClean="0">
                          <a:solidFill>
                            <a:srgbClr val="000000"/>
                          </a:solidFill>
                          <a:effectLst/>
                          <a:latin typeface="Times New Roman" panose="02020603050405020304" pitchFamily="18" charset="0"/>
                          <a:cs typeface="Times New Roman" panose="02020603050405020304" pitchFamily="18" charset="0"/>
                        </a:rPr>
                        <a:t> M Shetty</a:t>
                      </a:r>
                      <a:endParaRPr lang="en-US" sz="2000" b="0" dirty="0">
                        <a:effectLst/>
                        <a:latin typeface="Times New Roman" panose="02020603050405020304" pitchFamily="18" charset="0"/>
                      </a:endParaRPr>
                    </a:p>
                  </a:txBody>
                  <a:tcPr marL="68580" marR="68580"/>
                </a:tc>
              </a:tr>
              <a:tr h="480155">
                <a:tc>
                  <a:txBody>
                    <a:bodyPr/>
                    <a:lstStyle/>
                    <a:p>
                      <a:pPr marL="0" marR="0" algn="ctr">
                        <a:spcBef>
                          <a:spcPts val="0"/>
                        </a:spcBef>
                        <a:spcAft>
                          <a:spcPts val="0"/>
                        </a:spcAft>
                      </a:pPr>
                      <a:r>
                        <a:rPr lang="en-IN" sz="2000" b="1" dirty="0" smtClean="0">
                          <a:solidFill>
                            <a:srgbClr val="000000"/>
                          </a:solidFill>
                          <a:effectLst/>
                          <a:latin typeface="Times New Roman" panose="02020603050405020304" pitchFamily="18" charset="0"/>
                          <a:cs typeface="Times New Roman" panose="02020603050405020304" pitchFamily="18" charset="0"/>
                        </a:rPr>
                        <a:t>2576418</a:t>
                      </a:r>
                      <a:endParaRPr lang="en-US" sz="2000" dirty="0">
                        <a:effectLst/>
                        <a:latin typeface="Times New Roman" panose="02020603050405020304" pitchFamily="18" charset="0"/>
                      </a:endParaRPr>
                    </a:p>
                  </a:txBody>
                  <a:tcPr marL="68580" marR="6858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2000" b="0" i="0" kern="1200" dirty="0" err="1" smtClean="0">
                          <a:solidFill>
                            <a:schemeClr val="dk1"/>
                          </a:solidFill>
                          <a:effectLst/>
                          <a:latin typeface="Times New Roman" panose="02020603050405020304" pitchFamily="18" charset="0"/>
                          <a:ea typeface="+mn-ea"/>
                          <a:cs typeface="Times New Roman" panose="02020603050405020304" pitchFamily="18" charset="0"/>
                        </a:rPr>
                        <a:t>Subham</a:t>
                      </a:r>
                      <a:r>
                        <a:rPr lang="en-IN" sz="2000" b="0" i="0" kern="1200" dirty="0" smtClean="0">
                          <a:solidFill>
                            <a:schemeClr val="dk1"/>
                          </a:solidFill>
                          <a:effectLst/>
                          <a:latin typeface="Times New Roman" panose="02020603050405020304" pitchFamily="18" charset="0"/>
                          <a:ea typeface="+mn-ea"/>
                          <a:cs typeface="Times New Roman" panose="02020603050405020304" pitchFamily="18" charset="0"/>
                        </a:rPr>
                        <a:t> Roy</a:t>
                      </a:r>
                      <a:endParaRPr lang="en-IN" sz="2000" b="0" dirty="0" smtClean="0">
                        <a:latin typeface="Times New Roman" panose="02020603050405020304" pitchFamily="18" charset="0"/>
                        <a:cs typeface="Times New Roman" panose="02020603050405020304" pitchFamily="18" charset="0"/>
                      </a:endParaRPr>
                    </a:p>
                  </a:txBody>
                  <a:tcPr marL="68580" marR="68580"/>
                </a:tc>
              </a:tr>
              <a:tr h="4801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000" b="1" i="0" kern="1200" dirty="0" smtClean="0">
                          <a:solidFill>
                            <a:schemeClr val="dk1"/>
                          </a:solidFill>
                          <a:effectLst/>
                          <a:latin typeface="Times New Roman" panose="02020603050405020304" pitchFamily="18" charset="0"/>
                          <a:ea typeface="+mn-ea"/>
                          <a:cs typeface="Times New Roman" panose="02020603050405020304" pitchFamily="18" charset="0"/>
                        </a:rPr>
                        <a:t>2576446</a:t>
                      </a:r>
                      <a:endParaRPr lang="en-IN" sz="2000" b="1" dirty="0" smtClean="0">
                        <a:latin typeface="Times New Roman" panose="02020603050405020304" pitchFamily="18" charset="0"/>
                        <a:cs typeface="Times New Roman" panose="02020603050405020304" pitchFamily="18" charset="0"/>
                      </a:endParaRPr>
                    </a:p>
                  </a:txBody>
                  <a:tcPr marL="68580" marR="6858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000" b="0" dirty="0" err="1" smtClean="0">
                          <a:solidFill>
                            <a:srgbClr val="000000"/>
                          </a:solidFill>
                          <a:effectLst/>
                          <a:latin typeface="Times New Roman" panose="02020603050405020304" pitchFamily="18" charset="0"/>
                          <a:cs typeface="Times New Roman" panose="02020603050405020304" pitchFamily="18" charset="0"/>
                        </a:rPr>
                        <a:t>Surabhi</a:t>
                      </a:r>
                      <a:r>
                        <a:rPr lang="en-IN" sz="2000" b="0" dirty="0" smtClean="0">
                          <a:solidFill>
                            <a:srgbClr val="000000"/>
                          </a:solidFill>
                          <a:effectLst/>
                          <a:latin typeface="Times New Roman" panose="02020603050405020304" pitchFamily="18" charset="0"/>
                          <a:cs typeface="Times New Roman" panose="02020603050405020304" pitchFamily="18" charset="0"/>
                        </a:rPr>
                        <a:t> X</a:t>
                      </a:r>
                      <a:endParaRPr lang="en-IN" sz="2000" b="0" dirty="0" smtClean="0">
                        <a:effectLst/>
                        <a:latin typeface="Times New Roman" panose="02020603050405020304" pitchFamily="18" charset="0"/>
                        <a:cs typeface="Times New Roman" panose="02020603050405020304" pitchFamily="18" charset="0"/>
                      </a:endParaRPr>
                    </a:p>
                  </a:txBody>
                  <a:tcPr marL="68580" marR="68580"/>
                </a:tc>
              </a:tr>
              <a:tr h="4801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000" b="1" i="0" kern="1200" dirty="0" smtClean="0">
                          <a:solidFill>
                            <a:schemeClr val="dk1"/>
                          </a:solidFill>
                          <a:effectLst/>
                          <a:latin typeface="Times New Roman" panose="02020603050405020304" pitchFamily="18" charset="0"/>
                          <a:ea typeface="+mn-ea"/>
                          <a:cs typeface="Times New Roman" panose="02020603050405020304" pitchFamily="18" charset="0"/>
                        </a:rPr>
                        <a:t>2575560</a:t>
                      </a:r>
                      <a:endParaRPr lang="en-IN" sz="2000" b="1" dirty="0" smtClean="0">
                        <a:latin typeface="Times New Roman" panose="02020603050405020304" pitchFamily="18" charset="0"/>
                        <a:cs typeface="Times New Roman" panose="02020603050405020304" pitchFamily="18" charset="0"/>
                      </a:endParaRPr>
                    </a:p>
                  </a:txBody>
                  <a:tcPr marL="68580" marR="6858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000" b="0" i="0" kern="1200" dirty="0" err="1" smtClean="0">
                          <a:solidFill>
                            <a:schemeClr val="dk1"/>
                          </a:solidFill>
                          <a:effectLst/>
                          <a:latin typeface="Times New Roman" panose="02020603050405020304" pitchFamily="18" charset="0"/>
                          <a:ea typeface="+mn-ea"/>
                          <a:cs typeface="Times New Roman" panose="02020603050405020304" pitchFamily="18" charset="0"/>
                        </a:rPr>
                        <a:t>Suvashree</a:t>
                      </a:r>
                      <a:r>
                        <a:rPr lang="en-IN" sz="2000" b="0" i="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IN" sz="2000" b="0" i="0" kern="1200" dirty="0" err="1" smtClean="0">
                          <a:solidFill>
                            <a:schemeClr val="dk1"/>
                          </a:solidFill>
                          <a:effectLst/>
                          <a:latin typeface="Times New Roman" panose="02020603050405020304" pitchFamily="18" charset="0"/>
                          <a:ea typeface="+mn-ea"/>
                          <a:cs typeface="Times New Roman" panose="02020603050405020304" pitchFamily="18" charset="0"/>
                        </a:rPr>
                        <a:t>Priyadarshini</a:t>
                      </a:r>
                      <a:r>
                        <a:rPr lang="en-IN" sz="2000" b="0" i="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IN" sz="2000" b="0" i="0" kern="1200" dirty="0" err="1" smtClean="0">
                          <a:solidFill>
                            <a:schemeClr val="dk1"/>
                          </a:solidFill>
                          <a:effectLst/>
                          <a:latin typeface="Times New Roman" panose="02020603050405020304" pitchFamily="18" charset="0"/>
                          <a:ea typeface="+mn-ea"/>
                          <a:cs typeface="Times New Roman" panose="02020603050405020304" pitchFamily="18" charset="0"/>
                        </a:rPr>
                        <a:t>Biswal</a:t>
                      </a:r>
                      <a:endParaRPr lang="en-IN" sz="2000" b="0" dirty="0" smtClean="0">
                        <a:latin typeface="Times New Roman" panose="02020603050405020304" pitchFamily="18" charset="0"/>
                        <a:cs typeface="Times New Roman" panose="02020603050405020304" pitchFamily="18" charset="0"/>
                      </a:endParaRPr>
                    </a:p>
                  </a:txBody>
                  <a:tcPr marL="68580" marR="68580"/>
                </a:tc>
              </a:tr>
              <a:tr h="4801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000" b="1" dirty="0" smtClean="0">
                          <a:solidFill>
                            <a:srgbClr val="000000"/>
                          </a:solidFill>
                          <a:effectLst/>
                          <a:latin typeface="Times New Roman" panose="02020603050405020304" pitchFamily="18" charset="0"/>
                          <a:cs typeface="Times New Roman" panose="02020603050405020304" pitchFamily="18" charset="0"/>
                        </a:rPr>
                        <a:t>2576475</a:t>
                      </a:r>
                      <a:endParaRPr lang="en-IN" sz="2000" b="1" dirty="0" smtClean="0">
                        <a:effectLst/>
                        <a:latin typeface="Times New Roman" panose="02020603050405020304" pitchFamily="18" charset="0"/>
                        <a:cs typeface="Times New Roman" panose="02020603050405020304" pitchFamily="18" charset="0"/>
                      </a:endParaRPr>
                    </a:p>
                  </a:txBody>
                  <a:tcPr marL="68580" marR="6858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000" b="0" i="0" kern="1200" dirty="0" err="1" smtClean="0">
                          <a:solidFill>
                            <a:schemeClr val="dk1"/>
                          </a:solidFill>
                          <a:effectLst/>
                          <a:latin typeface="Times New Roman" panose="02020603050405020304" pitchFamily="18" charset="0"/>
                          <a:ea typeface="+mn-ea"/>
                          <a:cs typeface="Times New Roman" panose="02020603050405020304" pitchFamily="18" charset="0"/>
                        </a:rPr>
                        <a:t>Tharaneesh</a:t>
                      </a:r>
                      <a:r>
                        <a:rPr lang="en-IN" sz="2000" b="0" i="0" kern="1200" dirty="0" smtClean="0">
                          <a:solidFill>
                            <a:schemeClr val="dk1"/>
                          </a:solidFill>
                          <a:effectLst/>
                          <a:latin typeface="Times New Roman" panose="02020603050405020304" pitchFamily="18" charset="0"/>
                          <a:ea typeface="+mn-ea"/>
                          <a:cs typeface="Times New Roman" panose="02020603050405020304" pitchFamily="18" charset="0"/>
                        </a:rPr>
                        <a:t> Raj </a:t>
                      </a:r>
                      <a:r>
                        <a:rPr lang="en-IN" sz="2000" b="0" i="0" kern="1200" dirty="0" err="1" smtClean="0">
                          <a:solidFill>
                            <a:schemeClr val="dk1"/>
                          </a:solidFill>
                          <a:effectLst/>
                          <a:latin typeface="Times New Roman" panose="02020603050405020304" pitchFamily="18" charset="0"/>
                          <a:ea typeface="+mn-ea"/>
                          <a:cs typeface="Times New Roman" panose="02020603050405020304" pitchFamily="18" charset="0"/>
                        </a:rPr>
                        <a:t>Saminathan</a:t>
                      </a:r>
                      <a:endParaRPr lang="en-IN" sz="2000" b="0" dirty="0" smtClean="0">
                        <a:latin typeface="Times New Roman" panose="02020603050405020304" pitchFamily="18" charset="0"/>
                        <a:cs typeface="Times New Roman" panose="02020603050405020304" pitchFamily="18" charset="0"/>
                      </a:endParaRPr>
                    </a:p>
                  </a:txBody>
                  <a:tcPr marL="68580" marR="68580"/>
                </a:tc>
              </a:tr>
              <a:tr h="4801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000" b="1" i="0" kern="1200" dirty="0" smtClean="0">
                          <a:solidFill>
                            <a:schemeClr val="dk1"/>
                          </a:solidFill>
                          <a:effectLst/>
                          <a:latin typeface="Times New Roman" panose="02020603050405020304" pitchFamily="18" charset="0"/>
                          <a:ea typeface="+mn-ea"/>
                          <a:cs typeface="Times New Roman" panose="02020603050405020304" pitchFamily="18" charset="0"/>
                        </a:rPr>
                        <a:t>2575854</a:t>
                      </a:r>
                      <a:endParaRPr lang="en-IN" sz="2000" b="1" dirty="0" smtClean="0">
                        <a:latin typeface="Times New Roman" panose="02020603050405020304" pitchFamily="18" charset="0"/>
                        <a:cs typeface="Times New Roman" panose="02020603050405020304" pitchFamily="18" charset="0"/>
                      </a:endParaRPr>
                    </a:p>
                  </a:txBody>
                  <a:tcPr marL="68580" marR="68580"/>
                </a:tc>
                <a:tc>
                  <a:txBody>
                    <a:bodyPr/>
                    <a:lstStyle/>
                    <a:p>
                      <a:pPr marL="0" marR="0" algn="ctr">
                        <a:spcBef>
                          <a:spcPts val="0"/>
                        </a:spcBef>
                        <a:spcAft>
                          <a:spcPts val="0"/>
                        </a:spcAft>
                      </a:pPr>
                      <a:r>
                        <a:rPr lang="en-US" sz="2000" dirty="0" err="1" smtClean="0">
                          <a:effectLst/>
                          <a:latin typeface="Times New Roman" panose="02020603050405020304" pitchFamily="18" charset="0"/>
                        </a:rPr>
                        <a:t>Uppuluri</a:t>
                      </a:r>
                      <a:r>
                        <a:rPr lang="en-US" sz="2000" dirty="0" smtClean="0">
                          <a:effectLst/>
                          <a:latin typeface="Times New Roman" panose="02020603050405020304" pitchFamily="18" charset="0"/>
                        </a:rPr>
                        <a:t> Soma</a:t>
                      </a:r>
                      <a:r>
                        <a:rPr lang="en-US" sz="2000" baseline="0" dirty="0" smtClean="0">
                          <a:effectLst/>
                          <a:latin typeface="Times New Roman" panose="02020603050405020304" pitchFamily="18" charset="0"/>
                        </a:rPr>
                        <a:t> Sai Lokesh </a:t>
                      </a:r>
                      <a:endParaRPr lang="en-US" sz="1100" dirty="0">
                        <a:effectLst/>
                        <a:latin typeface="Times New Roman" panose="02020603050405020304" pitchFamily="18" charset="0"/>
                      </a:endParaRPr>
                    </a:p>
                  </a:txBody>
                  <a:tcPr marL="68580" marR="68580"/>
                </a:tc>
              </a:tr>
            </a:tbl>
          </a:graphicData>
        </a:graphic>
      </p:graphicFrame>
    </p:spTree>
    <p:extLst>
      <p:ext uri="{BB962C8B-B14F-4D97-AF65-F5344CB8AC3E}">
        <p14:creationId xmlns:p14="http://schemas.microsoft.com/office/powerpoint/2010/main" val="31476620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062" y="128588"/>
            <a:ext cx="10401301" cy="6600825"/>
          </a:xfrm>
          <a:prstGeom prst="rect">
            <a:avLst/>
          </a:prstGeom>
        </p:spPr>
      </p:pic>
    </p:spTree>
    <p:extLst>
      <p:ext uri="{BB962C8B-B14F-4D97-AF65-F5344CB8AC3E}">
        <p14:creationId xmlns:p14="http://schemas.microsoft.com/office/powerpoint/2010/main" val="27223769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88" y="157164"/>
            <a:ext cx="10472737" cy="6486524"/>
          </a:xfrm>
          <a:prstGeom prst="rect">
            <a:avLst/>
          </a:prstGeom>
        </p:spPr>
      </p:pic>
    </p:spTree>
    <p:extLst>
      <p:ext uri="{BB962C8B-B14F-4D97-AF65-F5344CB8AC3E}">
        <p14:creationId xmlns:p14="http://schemas.microsoft.com/office/powerpoint/2010/main" val="905322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313" y="0"/>
            <a:ext cx="10834687" cy="68580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271462" y="785813"/>
            <a:ext cx="1485900" cy="11144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613" y="142875"/>
            <a:ext cx="10587038" cy="6557963"/>
          </a:xfrm>
          <a:prstGeom prst="rect">
            <a:avLst/>
          </a:prstGeom>
        </p:spPr>
      </p:pic>
    </p:spTree>
    <p:extLst>
      <p:ext uri="{BB962C8B-B14F-4D97-AF65-F5344CB8AC3E}">
        <p14:creationId xmlns:p14="http://schemas.microsoft.com/office/powerpoint/2010/main" val="18881843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313" y="0"/>
            <a:ext cx="10834687" cy="68580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271462" y="785813"/>
            <a:ext cx="1485900" cy="11144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613" y="312557"/>
            <a:ext cx="10556264" cy="6232886"/>
          </a:xfrm>
          <a:prstGeom prst="rect">
            <a:avLst/>
          </a:prstGeom>
        </p:spPr>
      </p:pic>
    </p:spTree>
    <p:extLst>
      <p:ext uri="{BB962C8B-B14F-4D97-AF65-F5344CB8AC3E}">
        <p14:creationId xmlns:p14="http://schemas.microsoft.com/office/powerpoint/2010/main" val="5531258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313" y="0"/>
            <a:ext cx="10834687" cy="68580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271462" y="785813"/>
            <a:ext cx="1485900" cy="11144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475" y="186574"/>
            <a:ext cx="10677525" cy="6484851"/>
          </a:xfrm>
          <a:prstGeom prst="rect">
            <a:avLst/>
          </a:prstGeom>
        </p:spPr>
      </p:pic>
      <p:sp>
        <p:nvSpPr>
          <p:cNvPr id="6" name="Up Arrow 5"/>
          <p:cNvSpPr/>
          <p:nvPr/>
        </p:nvSpPr>
        <p:spPr>
          <a:xfrm>
            <a:off x="11458575" y="1143000"/>
            <a:ext cx="514349" cy="75723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53855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062" y="305202"/>
            <a:ext cx="10387013" cy="6247596"/>
          </a:xfrm>
          <a:prstGeom prst="rect">
            <a:avLst/>
          </a:prstGeom>
        </p:spPr>
      </p:pic>
    </p:spTree>
    <p:extLst>
      <p:ext uri="{BB962C8B-B14F-4D97-AF65-F5344CB8AC3E}">
        <p14:creationId xmlns:p14="http://schemas.microsoft.com/office/powerpoint/2010/main" val="25778897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3536" y="0"/>
            <a:ext cx="10558463"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062" y="307774"/>
            <a:ext cx="10548937" cy="6350201"/>
          </a:xfrm>
          <a:prstGeom prst="rect">
            <a:avLst/>
          </a:prstGeom>
        </p:spPr>
      </p:pic>
    </p:spTree>
    <p:extLst>
      <p:ext uri="{BB962C8B-B14F-4D97-AF65-F5344CB8AC3E}">
        <p14:creationId xmlns:p14="http://schemas.microsoft.com/office/powerpoint/2010/main" val="3898442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313" y="0"/>
            <a:ext cx="10834687" cy="68580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271462" y="785813"/>
            <a:ext cx="1485900" cy="11144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49" y="142874"/>
            <a:ext cx="10387014" cy="6543675"/>
          </a:xfrm>
          <a:prstGeom prst="rect">
            <a:avLst/>
          </a:prstGeom>
        </p:spPr>
      </p:pic>
    </p:spTree>
    <p:extLst>
      <p:ext uri="{BB962C8B-B14F-4D97-AF65-F5344CB8AC3E}">
        <p14:creationId xmlns:p14="http://schemas.microsoft.com/office/powerpoint/2010/main" val="39624572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313" y="0"/>
            <a:ext cx="10834687" cy="68580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271462" y="785813"/>
            <a:ext cx="1485900" cy="11144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337" y="261650"/>
            <a:ext cx="10434638" cy="6334699"/>
          </a:xfrm>
          <a:prstGeom prst="rect">
            <a:avLst/>
          </a:prstGeom>
        </p:spPr>
      </p:pic>
    </p:spTree>
    <p:extLst>
      <p:ext uri="{BB962C8B-B14F-4D97-AF65-F5344CB8AC3E}">
        <p14:creationId xmlns:p14="http://schemas.microsoft.com/office/powerpoint/2010/main" val="6349658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313" y="0"/>
            <a:ext cx="10834687" cy="68580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271462" y="785813"/>
            <a:ext cx="1485900" cy="11144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107" y="164306"/>
            <a:ext cx="10541098" cy="6529387"/>
          </a:xfrm>
          <a:prstGeom prst="rect">
            <a:avLst/>
          </a:prstGeom>
        </p:spPr>
      </p:pic>
    </p:spTree>
    <p:extLst>
      <p:ext uri="{BB962C8B-B14F-4D97-AF65-F5344CB8AC3E}">
        <p14:creationId xmlns:p14="http://schemas.microsoft.com/office/powerpoint/2010/main" val="12519386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600201" y="0"/>
            <a:ext cx="10591800"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3" name="Rounded Rectangle 2"/>
          <p:cNvSpPr/>
          <p:nvPr/>
        </p:nvSpPr>
        <p:spPr>
          <a:xfrm>
            <a:off x="528638" y="671511"/>
            <a:ext cx="1473993" cy="12287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600201" y="979703"/>
            <a:ext cx="261461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INDEX</a:t>
            </a:r>
            <a:endParaRPr lang="en-IN" sz="3200" dirty="0"/>
          </a:p>
        </p:txBody>
      </p:sp>
      <p:sp>
        <p:nvSpPr>
          <p:cNvPr id="7" name="TextBox 6"/>
          <p:cNvSpPr txBox="1"/>
          <p:nvPr/>
        </p:nvSpPr>
        <p:spPr>
          <a:xfrm>
            <a:off x="3074194" y="1900234"/>
            <a:ext cx="5300663" cy="4893647"/>
          </a:xfrm>
          <a:prstGeom prst="rect">
            <a:avLst/>
          </a:prstGeom>
          <a:noFill/>
        </p:spPr>
        <p:txBody>
          <a:bodyPr wrap="square" rtlCol="0">
            <a:spAutoFit/>
          </a:bodyPr>
          <a:lstStyle/>
          <a:p>
            <a:pPr>
              <a:buFont typeface="Arial" panose="020B0604020202020204" pitchFamily="34" charset="0"/>
              <a:buChar char="•"/>
            </a:pPr>
            <a:r>
              <a:rPr lang="en-US" sz="3200" dirty="0" smtClean="0">
                <a:solidFill>
                  <a:srgbClr val="002060"/>
                </a:solidFill>
                <a:latin typeface="Times New Roman" panose="02020603050405020304" pitchFamily="18" charset="0"/>
                <a:cs typeface="Times New Roman" panose="02020603050405020304" pitchFamily="18" charset="0"/>
              </a:rPr>
              <a:t>Introduction</a:t>
            </a:r>
            <a:endParaRPr lang="en-US" sz="3200" dirty="0">
              <a:solidFill>
                <a:srgbClr val="00206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a:solidFill>
                  <a:srgbClr val="002060"/>
                </a:solidFill>
                <a:latin typeface="Times New Roman" panose="02020603050405020304" pitchFamily="18" charset="0"/>
                <a:cs typeface="Times New Roman" panose="02020603050405020304" pitchFamily="18" charset="0"/>
              </a:rPr>
              <a:t>Project Scope</a:t>
            </a:r>
          </a:p>
          <a:p>
            <a:pPr>
              <a:buFont typeface="Arial" panose="020B0604020202020204" pitchFamily="34" charset="0"/>
              <a:buChar char="•"/>
            </a:pPr>
            <a:r>
              <a:rPr lang="en-US" sz="3200" dirty="0">
                <a:solidFill>
                  <a:srgbClr val="002060"/>
                </a:solidFill>
                <a:latin typeface="Times New Roman" panose="02020603050405020304" pitchFamily="18" charset="0"/>
                <a:cs typeface="Times New Roman" panose="02020603050405020304" pitchFamily="18" charset="0"/>
              </a:rPr>
              <a:t> Tools &amp; Technologies</a:t>
            </a:r>
          </a:p>
          <a:p>
            <a:pPr>
              <a:buFont typeface="Arial" panose="020B0604020202020204" pitchFamily="34" charset="0"/>
              <a:buChar char="•"/>
            </a:pPr>
            <a:r>
              <a:rPr lang="en-IN" sz="3200" dirty="0">
                <a:solidFill>
                  <a:srgbClr val="002060"/>
                </a:solidFill>
                <a:latin typeface="Times New Roman" panose="02020603050405020304" pitchFamily="18" charset="0"/>
                <a:cs typeface="Times New Roman" panose="02020603050405020304" pitchFamily="18" charset="0"/>
              </a:rPr>
              <a:t>ER Diagram</a:t>
            </a:r>
          </a:p>
          <a:p>
            <a:pPr>
              <a:buFont typeface="Arial" panose="020B0604020202020204" pitchFamily="34" charset="0"/>
              <a:buChar char="•"/>
            </a:pPr>
            <a:r>
              <a:rPr lang="en-IN" sz="3200" dirty="0">
                <a:solidFill>
                  <a:srgbClr val="002060"/>
                </a:solidFill>
                <a:latin typeface="Times New Roman" panose="02020603050405020304" pitchFamily="18" charset="0"/>
                <a:cs typeface="Times New Roman" panose="02020603050405020304" pitchFamily="18" charset="0"/>
              </a:rPr>
              <a:t>Admin Module</a:t>
            </a:r>
          </a:p>
          <a:p>
            <a:pPr>
              <a:buFont typeface="Arial" panose="020B0604020202020204" pitchFamily="34" charset="0"/>
              <a:buChar char="•"/>
            </a:pPr>
            <a:r>
              <a:rPr lang="en-IN" sz="3200" dirty="0">
                <a:solidFill>
                  <a:srgbClr val="002060"/>
                </a:solidFill>
                <a:latin typeface="Times New Roman" panose="02020603050405020304" pitchFamily="18" charset="0"/>
                <a:cs typeface="Times New Roman" panose="02020603050405020304" pitchFamily="18" charset="0"/>
              </a:rPr>
              <a:t>User Module</a:t>
            </a:r>
          </a:p>
          <a:p>
            <a:pPr>
              <a:buFont typeface="Arial" panose="020B0604020202020204" pitchFamily="34" charset="0"/>
              <a:buChar char="•"/>
            </a:pPr>
            <a:r>
              <a:rPr lang="en-IN" sz="3200" dirty="0">
                <a:solidFill>
                  <a:srgbClr val="002060"/>
                </a:solidFill>
                <a:latin typeface="Times New Roman" panose="02020603050405020304" pitchFamily="18" charset="0"/>
                <a:cs typeface="Times New Roman" panose="02020603050405020304" pitchFamily="18" charset="0"/>
              </a:rPr>
              <a:t>Output</a:t>
            </a:r>
          </a:p>
          <a:p>
            <a:pPr>
              <a:buFont typeface="Arial" panose="020B0604020202020204" pitchFamily="34" charset="0"/>
              <a:buChar char="•"/>
            </a:pPr>
            <a:r>
              <a:rPr lang="en-IN" sz="3200" dirty="0">
                <a:solidFill>
                  <a:srgbClr val="002060"/>
                </a:solidFill>
                <a:latin typeface="Times New Roman" panose="02020603050405020304" pitchFamily="18" charset="0"/>
                <a:cs typeface="Times New Roman" panose="02020603050405020304" pitchFamily="18" charset="0"/>
              </a:rPr>
              <a:t>Conclusion</a:t>
            </a:r>
          </a:p>
          <a:p>
            <a:endParaRPr lang="en-IN" sz="2800" dirty="0"/>
          </a:p>
          <a:p>
            <a:endParaRPr lang="en-IN" sz="2800" dirty="0"/>
          </a:p>
        </p:txBody>
      </p:sp>
    </p:spTree>
    <p:extLst>
      <p:ext uri="{BB962C8B-B14F-4D97-AF65-F5344CB8AC3E}">
        <p14:creationId xmlns:p14="http://schemas.microsoft.com/office/powerpoint/2010/main" val="13984433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313" y="0"/>
            <a:ext cx="10834687" cy="68580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271462" y="785813"/>
            <a:ext cx="1485900" cy="11144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762" y="214313"/>
            <a:ext cx="10544176" cy="6515100"/>
          </a:xfrm>
          <a:prstGeom prst="rect">
            <a:avLst/>
          </a:prstGeom>
        </p:spPr>
      </p:pic>
    </p:spTree>
    <p:extLst>
      <p:ext uri="{BB962C8B-B14F-4D97-AF65-F5344CB8AC3E}">
        <p14:creationId xmlns:p14="http://schemas.microsoft.com/office/powerpoint/2010/main" val="4235240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51437"/>
            <a:ext cx="10458450" cy="6463688"/>
          </a:xfrm>
          <a:prstGeom prst="rect">
            <a:avLst/>
          </a:prstGeom>
        </p:spPr>
      </p:pic>
    </p:spTree>
    <p:extLst>
      <p:ext uri="{BB962C8B-B14F-4D97-AF65-F5344CB8AC3E}">
        <p14:creationId xmlns:p14="http://schemas.microsoft.com/office/powerpoint/2010/main" val="6045307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357313" y="0"/>
            <a:ext cx="10834687" cy="68580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271462" y="785813"/>
            <a:ext cx="1485900" cy="11144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p:cNvSpPr txBox="1">
            <a:spLocks/>
          </p:cNvSpPr>
          <p:nvPr/>
        </p:nvSpPr>
        <p:spPr>
          <a:xfrm>
            <a:off x="825762" y="1022090"/>
            <a:ext cx="8853543" cy="6185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Times New Roman" panose="02020603050405020304" pitchFamily="18" charset="0"/>
                <a:cs typeface="Times New Roman" panose="02020603050405020304" pitchFamily="18" charset="0"/>
              </a:rPr>
              <a:t>CONCLUSION</a:t>
            </a:r>
            <a:endParaRPr lang="en-IN" sz="3200" b="1"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1757362" y="2240337"/>
            <a:ext cx="8853543" cy="33994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By using this application, Insurance organizations will be able to reach the customers directly.</a:t>
            </a:r>
          </a:p>
          <a:p>
            <a:pPr>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The customers can easily check with the various policies, compare them and enroll to the desired one.</a:t>
            </a:r>
          </a:p>
          <a:p>
            <a:pPr>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This helps to increase business.</a:t>
            </a:r>
            <a:endParaRPr lang="en-IN"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6394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357313" y="0"/>
            <a:ext cx="10834687" cy="685800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3" name="Rounded Rectangle 2"/>
          <p:cNvSpPr/>
          <p:nvPr/>
        </p:nvSpPr>
        <p:spPr>
          <a:xfrm>
            <a:off x="271462" y="785813"/>
            <a:ext cx="1485900" cy="11144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rot="20120772">
            <a:off x="2774156" y="2180782"/>
            <a:ext cx="8001000" cy="1569660"/>
          </a:xfrm>
          <a:prstGeom prst="rect">
            <a:avLst/>
          </a:prstGeom>
          <a:noFill/>
        </p:spPr>
        <p:txBody>
          <a:bodyPr wrap="square" rtlCol="0">
            <a:spAutoFit/>
          </a:bodyPr>
          <a:lstStyle/>
          <a:p>
            <a:r>
              <a:rPr lang="en-IN" sz="9600" dirty="0" smtClean="0">
                <a:latin typeface="Bodoni MT" panose="02070603080606020203" pitchFamily="18" charset="0"/>
              </a:rPr>
              <a:t>THANK YOU </a:t>
            </a:r>
            <a:endParaRPr lang="en-IN" sz="9600" dirty="0">
              <a:latin typeface="Bodoni MT" panose="02070603080606020203" pitchFamily="18" charset="0"/>
            </a:endParaRPr>
          </a:p>
        </p:txBody>
      </p:sp>
    </p:spTree>
    <p:extLst>
      <p:ext uri="{BB962C8B-B14F-4D97-AF65-F5344CB8AC3E}">
        <p14:creationId xmlns:p14="http://schemas.microsoft.com/office/powerpoint/2010/main" val="5704041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00175" y="0"/>
            <a:ext cx="1079182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45281" y="857249"/>
            <a:ext cx="1685925" cy="12287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642938" y="1148445"/>
            <a:ext cx="4643437"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INTRODUCTION</a:t>
            </a:r>
            <a:endParaRPr lang="en-IN" sz="3200" b="1" dirty="0"/>
          </a:p>
        </p:txBody>
      </p:sp>
      <p:sp>
        <p:nvSpPr>
          <p:cNvPr id="5" name="TextBox 4"/>
          <p:cNvSpPr txBox="1"/>
          <p:nvPr/>
        </p:nvSpPr>
        <p:spPr>
          <a:xfrm>
            <a:off x="1743075" y="2085974"/>
            <a:ext cx="10015538" cy="4770537"/>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The insurance company needs to keep track of details of its policyholders, their policy details and the data available with it. It is very difficult to handle bulk data since human memory is not enough and also paperwork consumes lot of time. The Insurance management system is a complete solution, which will be able to manage insurance policies.</a:t>
            </a:r>
          </a:p>
          <a:p>
            <a:pPr algn="just"/>
            <a:endParaRPr lang="en-US" sz="2400" dirty="0">
              <a:solidFill>
                <a:srgbClr val="002060"/>
              </a:solidFill>
              <a:latin typeface="Times New Roman" panose="02020603050405020304" pitchFamily="18" charset="0"/>
              <a:cs typeface="Times New Roman" panose="02020603050405020304" pitchFamily="18" charset="0"/>
            </a:endParaRPr>
          </a:p>
          <a:p>
            <a:pPr algn="just"/>
            <a:endParaRPr lang="en-US" sz="2000" dirty="0">
              <a:solidFill>
                <a:srgbClr val="00206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In this system, User can purchase insurance policy according to their need. For purchase plan user has to register in system. After registration user can purchase insurance plan based on price and conditions, which helps the customers to compare various plans.</a:t>
            </a:r>
          </a:p>
          <a:p>
            <a:pPr marL="285750" indent="-285750" algn="just">
              <a:buFont typeface="Arial" panose="020B0604020202020204" pitchFamily="34" charset="0"/>
              <a:buChar char="•"/>
            </a:pPr>
            <a:endParaRPr lang="en-US" sz="2000" dirty="0">
              <a:solidFill>
                <a:srgbClr val="00206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dirty="0">
              <a:solidFill>
                <a:srgbClr val="00206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Admin panel contains add-edit categories, policies, and also can approve and reject the policies.</a:t>
            </a:r>
          </a:p>
          <a:p>
            <a:pPr algn="just"/>
            <a:endParaRPr lang="en-US" sz="2000" dirty="0">
              <a:solidFill>
                <a:srgbClr val="002060"/>
              </a:solidFill>
              <a:latin typeface="Times New Roman" panose="02020603050405020304" pitchFamily="18" charset="0"/>
              <a:cs typeface="Times New Roman" panose="02020603050405020304" pitchFamily="18" charset="0"/>
            </a:endParaRPr>
          </a:p>
          <a:p>
            <a:endParaRPr lang="en-IN" sz="2000" dirty="0">
              <a:solidFill>
                <a:srgbClr val="002060"/>
              </a:solidFill>
            </a:endParaRPr>
          </a:p>
        </p:txBody>
      </p:sp>
    </p:spTree>
    <p:extLst>
      <p:ext uri="{BB962C8B-B14F-4D97-AF65-F5344CB8AC3E}">
        <p14:creationId xmlns:p14="http://schemas.microsoft.com/office/powerpoint/2010/main" val="109362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343025" y="0"/>
            <a:ext cx="108489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30994" y="814386"/>
            <a:ext cx="1685925" cy="12287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873918" y="1136360"/>
            <a:ext cx="408622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PROJECT SCOPE</a:t>
            </a:r>
            <a:endParaRPr lang="en-IN" sz="3200" dirty="0"/>
          </a:p>
        </p:txBody>
      </p:sp>
      <p:sp>
        <p:nvSpPr>
          <p:cNvPr id="5" name="TextBox 4"/>
          <p:cNvSpPr txBox="1"/>
          <p:nvPr/>
        </p:nvSpPr>
        <p:spPr>
          <a:xfrm>
            <a:off x="1600200" y="2171700"/>
            <a:ext cx="10186988" cy="4893647"/>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solidFill>
                  <a:srgbClr val="002060"/>
                </a:solidFill>
                <a:latin typeface="Times New Roman" panose="02020603050405020304" pitchFamily="18" charset="0"/>
                <a:cs typeface="Times New Roman" panose="02020603050405020304" pitchFamily="18" charset="0"/>
              </a:rPr>
              <a:t>This </a:t>
            </a:r>
            <a:r>
              <a:rPr lang="en-GB" sz="2400" dirty="0">
                <a:solidFill>
                  <a:srgbClr val="002060"/>
                </a:solidFill>
                <a:latin typeface="Times New Roman" panose="02020603050405020304" pitchFamily="18" charset="0"/>
                <a:cs typeface="Times New Roman" panose="02020603050405020304" pitchFamily="18" charset="0"/>
              </a:rPr>
              <a:t>project “Insurance Policy Management” makes the task faster and easy. This is used to manage records</a:t>
            </a:r>
            <a:r>
              <a:rPr lang="en-GB" sz="2400" dirty="0" smtClean="0">
                <a:solidFill>
                  <a:srgbClr val="00206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sz="24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400" dirty="0" smtClean="0">
                <a:solidFill>
                  <a:srgbClr val="002060"/>
                </a:solidFill>
                <a:latin typeface="Times New Roman" panose="02020603050405020304" pitchFamily="18" charset="0"/>
                <a:cs typeface="Times New Roman" panose="02020603050405020304" pitchFamily="18" charset="0"/>
              </a:rPr>
              <a:t>The </a:t>
            </a:r>
            <a:r>
              <a:rPr lang="en-GB" sz="2400" dirty="0">
                <a:solidFill>
                  <a:srgbClr val="002060"/>
                </a:solidFill>
                <a:latin typeface="Times New Roman" panose="02020603050405020304" pitchFamily="18" charset="0"/>
                <a:cs typeface="Times New Roman" panose="02020603050405020304" pitchFamily="18" charset="0"/>
              </a:rPr>
              <a:t>system is used to keep the record of policy details, customers details</a:t>
            </a:r>
            <a:r>
              <a:rPr lang="en-GB" sz="2400" dirty="0" smtClean="0">
                <a:solidFill>
                  <a:srgbClr val="00206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sz="24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400" dirty="0" smtClean="0">
                <a:solidFill>
                  <a:srgbClr val="002060"/>
                </a:solidFill>
                <a:latin typeface="Times New Roman" panose="02020603050405020304" pitchFamily="18" charset="0"/>
                <a:cs typeface="Times New Roman" panose="02020603050405020304" pitchFamily="18" charset="0"/>
              </a:rPr>
              <a:t>Customer </a:t>
            </a:r>
            <a:r>
              <a:rPr lang="en-GB" sz="2400" dirty="0">
                <a:solidFill>
                  <a:srgbClr val="002060"/>
                </a:solidFill>
                <a:latin typeface="Times New Roman" panose="02020603050405020304" pitchFamily="18" charset="0"/>
                <a:cs typeface="Times New Roman" panose="02020603050405020304" pitchFamily="18" charset="0"/>
              </a:rPr>
              <a:t>Relationship Management </a:t>
            </a:r>
            <a:r>
              <a:rPr lang="en-GB" sz="2400" dirty="0" smtClean="0">
                <a:solidFill>
                  <a:srgbClr val="00206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sz="24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400" dirty="0" smtClean="0">
                <a:solidFill>
                  <a:srgbClr val="002060"/>
                </a:solidFill>
                <a:latin typeface="Times New Roman" panose="02020603050405020304" pitchFamily="18" charset="0"/>
                <a:cs typeface="Times New Roman" panose="02020603050405020304" pitchFamily="18" charset="0"/>
              </a:rPr>
              <a:t>It </a:t>
            </a:r>
            <a:r>
              <a:rPr lang="en-GB" sz="2400" dirty="0">
                <a:solidFill>
                  <a:srgbClr val="002060"/>
                </a:solidFill>
                <a:latin typeface="Times New Roman" panose="02020603050405020304" pitchFamily="18" charset="0"/>
                <a:cs typeface="Times New Roman" panose="02020603050405020304" pitchFamily="18" charset="0"/>
              </a:rPr>
              <a:t>is  expandable</a:t>
            </a:r>
            <a:r>
              <a:rPr lang="en-GB" sz="2400" dirty="0" smtClean="0">
                <a:solidFill>
                  <a:srgbClr val="00206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sz="24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400" dirty="0" smtClean="0">
                <a:solidFill>
                  <a:srgbClr val="002060"/>
                </a:solidFill>
                <a:latin typeface="Times New Roman" panose="02020603050405020304" pitchFamily="18" charset="0"/>
                <a:cs typeface="Times New Roman" panose="02020603050405020304" pitchFamily="18" charset="0"/>
              </a:rPr>
              <a:t>Easy </a:t>
            </a:r>
            <a:r>
              <a:rPr lang="en-GB" sz="2400" dirty="0">
                <a:solidFill>
                  <a:srgbClr val="002060"/>
                </a:solidFill>
                <a:latin typeface="Times New Roman" panose="02020603050405020304" pitchFamily="18" charset="0"/>
                <a:cs typeface="Times New Roman" panose="02020603050405020304" pitchFamily="18" charset="0"/>
              </a:rPr>
              <a:t>to understand between user and </a:t>
            </a:r>
            <a:r>
              <a:rPr lang="en-GB" sz="2400" dirty="0" smtClean="0">
                <a:solidFill>
                  <a:srgbClr val="002060"/>
                </a:solidFill>
                <a:latin typeface="Times New Roman" panose="02020603050405020304" pitchFamily="18" charset="0"/>
                <a:cs typeface="Times New Roman" panose="02020603050405020304" pitchFamily="18" charset="0"/>
              </a:rPr>
              <a:t>operator.</a:t>
            </a:r>
          </a:p>
          <a:p>
            <a:pPr marL="285750" indent="-285750">
              <a:buFont typeface="Arial" panose="020B0604020202020204" pitchFamily="34" charset="0"/>
              <a:buChar char="•"/>
            </a:pPr>
            <a:endParaRPr lang="en-GB" sz="24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400" dirty="0" smtClean="0">
                <a:solidFill>
                  <a:srgbClr val="002060"/>
                </a:solidFill>
                <a:latin typeface="Times New Roman" panose="02020603050405020304" pitchFamily="18" charset="0"/>
                <a:cs typeface="Times New Roman" panose="02020603050405020304" pitchFamily="18" charset="0"/>
              </a:rPr>
              <a:t>It </a:t>
            </a:r>
            <a:r>
              <a:rPr lang="en-GB" sz="2400" dirty="0">
                <a:solidFill>
                  <a:srgbClr val="002060"/>
                </a:solidFill>
                <a:latin typeface="Times New Roman" panose="02020603050405020304" pitchFamily="18" charset="0"/>
                <a:cs typeface="Times New Roman" panose="02020603050405020304" pitchFamily="18" charset="0"/>
              </a:rPr>
              <a:t>satisfy the user requirement.</a:t>
            </a:r>
            <a:endParaRPr lang="en-IN" sz="2400" dirty="0">
              <a:solidFill>
                <a:srgbClr val="002060"/>
              </a:solidFill>
              <a:latin typeface="Times New Roman" panose="02020603050405020304" pitchFamily="18" charset="0"/>
              <a:cs typeface="Times New Roman" panose="02020603050405020304" pitchFamily="18" charset="0"/>
            </a:endParaRPr>
          </a:p>
          <a:p>
            <a:endParaRPr lang="en-IN" sz="2400" dirty="0">
              <a:solidFill>
                <a:srgbClr val="002060"/>
              </a:solidFill>
            </a:endParaRPr>
          </a:p>
        </p:txBody>
      </p:sp>
    </p:spTree>
    <p:extLst>
      <p:ext uri="{BB962C8B-B14F-4D97-AF65-F5344CB8AC3E}">
        <p14:creationId xmlns:p14="http://schemas.microsoft.com/office/powerpoint/2010/main" val="14518142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785938" y="0"/>
            <a:ext cx="10406062"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288131" y="771523"/>
            <a:ext cx="1685925" cy="12287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p:cNvSpPr txBox="1">
            <a:spLocks/>
          </p:cNvSpPr>
          <p:nvPr/>
        </p:nvSpPr>
        <p:spPr>
          <a:xfrm>
            <a:off x="761944" y="1162948"/>
            <a:ext cx="9917859" cy="6169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Times New Roman" panose="02020603050405020304" pitchFamily="18" charset="0"/>
                <a:cs typeface="Times New Roman" panose="02020603050405020304" pitchFamily="18" charset="0"/>
              </a:rPr>
              <a:t>TECHNOLOGIES</a:t>
            </a:r>
            <a:endParaRPr lang="en-IN" sz="2800" b="1"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2493127" y="2095956"/>
            <a:ext cx="6455491" cy="307959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200" dirty="0" smtClean="0">
                <a:solidFill>
                  <a:srgbClr val="002060"/>
                </a:solidFill>
                <a:latin typeface="Times New Roman" panose="02020603050405020304" pitchFamily="18" charset="0"/>
                <a:cs typeface="Times New Roman" panose="02020603050405020304" pitchFamily="18" charset="0"/>
              </a:rPr>
              <a:t>Front end: </a:t>
            </a:r>
            <a:r>
              <a:rPr lang="en-US" sz="3200" dirty="0" smtClean="0">
                <a:solidFill>
                  <a:srgbClr val="002060"/>
                </a:solidFill>
                <a:latin typeface="Times New Roman" panose="02020603050405020304" pitchFamily="18" charset="0"/>
                <a:cs typeface="Times New Roman" panose="02020603050405020304" pitchFamily="18" charset="0"/>
              </a:rPr>
              <a:t>Angular</a:t>
            </a:r>
          </a:p>
          <a:p>
            <a:pPr marL="0" indent="0" algn="just">
              <a:buNone/>
            </a:pPr>
            <a:endParaRPr lang="en-US" sz="3200" dirty="0" smtClean="0">
              <a:solidFill>
                <a:srgbClr val="002060"/>
              </a:solidFill>
              <a:latin typeface="Times New Roman" panose="02020603050405020304" pitchFamily="18" charset="0"/>
              <a:cs typeface="Times New Roman" panose="02020603050405020304" pitchFamily="18" charset="0"/>
            </a:endParaRPr>
          </a:p>
          <a:p>
            <a:pPr algn="just"/>
            <a:r>
              <a:rPr lang="en-US" sz="3200" dirty="0" smtClean="0">
                <a:solidFill>
                  <a:srgbClr val="002060"/>
                </a:solidFill>
                <a:latin typeface="Times New Roman" panose="02020603050405020304" pitchFamily="18" charset="0"/>
                <a:cs typeface="Times New Roman" panose="02020603050405020304" pitchFamily="18" charset="0"/>
              </a:rPr>
              <a:t>Server Side: Spring Boot</a:t>
            </a:r>
          </a:p>
          <a:p>
            <a:pPr algn="just"/>
            <a:endParaRPr lang="en-US" sz="3200" dirty="0" smtClean="0">
              <a:solidFill>
                <a:srgbClr val="002060"/>
              </a:solidFill>
              <a:latin typeface="Times New Roman" panose="02020603050405020304" pitchFamily="18" charset="0"/>
              <a:cs typeface="Times New Roman" panose="02020603050405020304" pitchFamily="18" charset="0"/>
            </a:endParaRPr>
          </a:p>
          <a:p>
            <a:pPr algn="just"/>
            <a:r>
              <a:rPr lang="en-US" sz="3200" dirty="0" smtClean="0">
                <a:solidFill>
                  <a:srgbClr val="002060"/>
                </a:solidFill>
                <a:latin typeface="Times New Roman" panose="02020603050405020304" pitchFamily="18" charset="0"/>
                <a:cs typeface="Times New Roman" panose="02020603050405020304" pitchFamily="18" charset="0"/>
              </a:rPr>
              <a:t>Back-end</a:t>
            </a:r>
            <a:r>
              <a:rPr lang="en-US" sz="3200" dirty="0" smtClean="0">
                <a:solidFill>
                  <a:srgbClr val="002060"/>
                </a:solidFill>
                <a:latin typeface="Times New Roman" panose="02020603050405020304" pitchFamily="18" charset="0"/>
                <a:cs typeface="Times New Roman" panose="02020603050405020304" pitchFamily="18" charset="0"/>
              </a:rPr>
              <a:t>: Hibernate       </a:t>
            </a:r>
          </a:p>
          <a:p>
            <a:pPr algn="just"/>
            <a:endParaRPr lang="en-US" sz="3200" dirty="0" smtClean="0">
              <a:solidFill>
                <a:srgbClr val="002060"/>
              </a:solidFill>
              <a:latin typeface="Times New Roman" panose="02020603050405020304" pitchFamily="18" charset="0"/>
              <a:cs typeface="Times New Roman" panose="02020603050405020304" pitchFamily="18" charset="0"/>
            </a:endParaRPr>
          </a:p>
          <a:p>
            <a:pPr algn="just"/>
            <a:r>
              <a:rPr lang="en-US" sz="3200" dirty="0" smtClean="0">
                <a:solidFill>
                  <a:srgbClr val="002060"/>
                </a:solidFill>
                <a:latin typeface="Times New Roman" panose="02020603050405020304" pitchFamily="18" charset="0"/>
                <a:cs typeface="Times New Roman" panose="02020603050405020304" pitchFamily="18" charset="0"/>
              </a:rPr>
              <a:t>Server</a:t>
            </a:r>
            <a:r>
              <a:rPr lang="en-US" sz="3200" dirty="0" smtClean="0">
                <a:solidFill>
                  <a:srgbClr val="002060"/>
                </a:solidFill>
                <a:latin typeface="Times New Roman" panose="02020603050405020304" pitchFamily="18" charset="0"/>
                <a:cs typeface="Times New Roman" panose="02020603050405020304" pitchFamily="18" charset="0"/>
              </a:rPr>
              <a:t>: Tomcat </a:t>
            </a:r>
            <a:r>
              <a:rPr lang="en-US" sz="3200" dirty="0" smtClean="0">
                <a:solidFill>
                  <a:srgbClr val="002060"/>
                </a:solidFill>
                <a:latin typeface="Times New Roman" panose="02020603050405020304" pitchFamily="18" charset="0"/>
                <a:cs typeface="Times New Roman" panose="02020603050405020304" pitchFamily="18" charset="0"/>
              </a:rPr>
              <a:t>9.0 </a:t>
            </a:r>
            <a:endParaRPr lang="en-US" sz="3200" dirty="0" smtClean="0">
              <a:solidFill>
                <a:srgbClr val="002060"/>
              </a:solidFill>
              <a:latin typeface="Times New Roman" panose="02020603050405020304" pitchFamily="18" charset="0"/>
              <a:cs typeface="Times New Roman" panose="02020603050405020304" pitchFamily="18" charset="0"/>
            </a:endParaRPr>
          </a:p>
          <a:p>
            <a:pPr algn="just"/>
            <a:endParaRPr lang="en-US" sz="3200"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7218" y="1992264"/>
            <a:ext cx="572753" cy="57275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5872" y="2503830"/>
            <a:ext cx="2396188" cy="115691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911" y="3530082"/>
            <a:ext cx="985030" cy="81718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9523" y="4575333"/>
            <a:ext cx="862698" cy="703909"/>
          </a:xfrm>
          <a:prstGeom prst="rect">
            <a:avLst/>
          </a:prstGeom>
        </p:spPr>
      </p:pic>
      <p:pic>
        <p:nvPicPr>
          <p:cNvPr id="10" name="Picture 2">
            <a:extLst>
              <a:ext uri="{FF2B5EF4-FFF2-40B4-BE49-F238E27FC236}">
                <a16:creationId xmlns:a16="http://schemas.microsoft.com/office/drawing/2014/main" xmlns="" id="{B7588AF4-4D3B-4697-9E25-73D0E9BAD90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23651" y="3587922"/>
            <a:ext cx="752826" cy="7528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390817" y="3599470"/>
            <a:ext cx="1950720" cy="1077218"/>
          </a:xfrm>
          <a:prstGeom prst="rect">
            <a:avLst/>
          </a:prstGeom>
          <a:noFill/>
        </p:spPr>
        <p:txBody>
          <a:bodyPr wrap="square" rtlCol="0">
            <a:spAutoFit/>
          </a:bodyPr>
          <a:lstStyle/>
          <a:p>
            <a:r>
              <a:rPr lang="en-IN" sz="3200" dirty="0">
                <a:solidFill>
                  <a:srgbClr val="002060"/>
                </a:solidFill>
              </a:rPr>
              <a:t>,SQL</a:t>
            </a:r>
          </a:p>
          <a:p>
            <a:endParaRPr lang="en-IN" sz="3200" dirty="0"/>
          </a:p>
        </p:txBody>
      </p:sp>
    </p:spTree>
    <p:extLst>
      <p:ext uri="{BB962C8B-B14F-4D97-AF65-F5344CB8AC3E}">
        <p14:creationId xmlns:p14="http://schemas.microsoft.com/office/powerpoint/2010/main" val="2827357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2060"/>
              </a:solidFill>
            </a:endParaRPr>
          </a:p>
        </p:txBody>
      </p:sp>
      <p:sp>
        <p:nvSpPr>
          <p:cNvPr id="4" name="Rounded Rectangle 3"/>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2060"/>
              </a:solidFill>
            </a:endParaRPr>
          </a:p>
        </p:txBody>
      </p:sp>
      <p:pic>
        <p:nvPicPr>
          <p:cNvPr id="5" name="Graphic 3" descr="Man"/>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606443" y="2749933"/>
            <a:ext cx="914400" cy="914400"/>
          </a:xfrm>
          <a:prstGeom prst="rect">
            <a:avLst/>
          </a:prstGeom>
        </p:spPr>
      </p:pic>
      <p:sp>
        <p:nvSpPr>
          <p:cNvPr id="6" name="TextBox 5"/>
          <p:cNvSpPr txBox="1"/>
          <p:nvPr/>
        </p:nvSpPr>
        <p:spPr>
          <a:xfrm>
            <a:off x="1560576" y="3730008"/>
            <a:ext cx="914400" cy="369332"/>
          </a:xfrm>
          <a:prstGeom prst="rect">
            <a:avLst/>
          </a:prstGeom>
          <a:noFill/>
        </p:spPr>
        <p:txBody>
          <a:bodyPr wrap="square" rtlCol="0">
            <a:spAutoFit/>
          </a:bodyPr>
          <a:lstStyle/>
          <a:p>
            <a:r>
              <a:rPr lang="en-US" dirty="0">
                <a:solidFill>
                  <a:srgbClr val="002060"/>
                </a:solidFill>
              </a:rPr>
              <a:t>Admin</a:t>
            </a:r>
            <a:endParaRPr lang="en-IN" dirty="0">
              <a:solidFill>
                <a:srgbClr val="002060"/>
              </a:solidFill>
            </a:endParaRPr>
          </a:p>
        </p:txBody>
      </p:sp>
      <p:sp>
        <p:nvSpPr>
          <p:cNvPr id="7" name="Rectangle 6"/>
          <p:cNvSpPr/>
          <p:nvPr/>
        </p:nvSpPr>
        <p:spPr>
          <a:xfrm>
            <a:off x="4326340" y="486648"/>
            <a:ext cx="4358936" cy="59214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solidFill>
                <a:srgbClr val="002060"/>
              </a:solidFill>
            </a:endParaRPr>
          </a:p>
        </p:txBody>
      </p:sp>
      <p:sp>
        <p:nvSpPr>
          <p:cNvPr id="8" name="Oval 7"/>
          <p:cNvSpPr/>
          <p:nvPr/>
        </p:nvSpPr>
        <p:spPr>
          <a:xfrm>
            <a:off x="4629290" y="693729"/>
            <a:ext cx="3906174" cy="51537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rgbClr val="002060"/>
                </a:solidFill>
              </a:rPr>
              <a:t>Create Account</a:t>
            </a:r>
            <a:endParaRPr lang="en-IN" dirty="0">
              <a:solidFill>
                <a:srgbClr val="002060"/>
              </a:solidFill>
            </a:endParaRPr>
          </a:p>
        </p:txBody>
      </p:sp>
      <p:sp>
        <p:nvSpPr>
          <p:cNvPr id="9" name="Oval 8"/>
          <p:cNvSpPr/>
          <p:nvPr/>
        </p:nvSpPr>
        <p:spPr>
          <a:xfrm>
            <a:off x="4509442" y="4670385"/>
            <a:ext cx="4026022" cy="52893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rgbClr val="002060"/>
                </a:solidFill>
              </a:rPr>
              <a:t>View Policy</a:t>
            </a:r>
            <a:endParaRPr lang="en-IN" dirty="0">
              <a:solidFill>
                <a:srgbClr val="002060"/>
              </a:solidFill>
            </a:endParaRPr>
          </a:p>
        </p:txBody>
      </p:sp>
      <p:sp>
        <p:nvSpPr>
          <p:cNvPr id="10" name="Oval 9"/>
          <p:cNvSpPr/>
          <p:nvPr/>
        </p:nvSpPr>
        <p:spPr>
          <a:xfrm>
            <a:off x="4584291" y="3782768"/>
            <a:ext cx="3906174" cy="52893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rgbClr val="002060"/>
                </a:solidFill>
              </a:rPr>
              <a:t>Approve/Disapprove Policy</a:t>
            </a:r>
            <a:endParaRPr lang="en-IN" dirty="0">
              <a:solidFill>
                <a:srgbClr val="002060"/>
              </a:solidFill>
            </a:endParaRPr>
          </a:p>
        </p:txBody>
      </p:sp>
      <p:pic>
        <p:nvPicPr>
          <p:cNvPr id="11" name="Graphic 11" descr="Man"/>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354036" y="2749933"/>
            <a:ext cx="914400" cy="914400"/>
          </a:xfrm>
          <a:prstGeom prst="rect">
            <a:avLst/>
          </a:prstGeom>
        </p:spPr>
      </p:pic>
      <p:sp>
        <p:nvSpPr>
          <p:cNvPr id="12" name="TextBox 11"/>
          <p:cNvSpPr txBox="1"/>
          <p:nvPr/>
        </p:nvSpPr>
        <p:spPr>
          <a:xfrm>
            <a:off x="10354036" y="3782768"/>
            <a:ext cx="1187389" cy="369332"/>
          </a:xfrm>
          <a:prstGeom prst="rect">
            <a:avLst/>
          </a:prstGeom>
          <a:noFill/>
        </p:spPr>
        <p:txBody>
          <a:bodyPr wrap="square">
            <a:spAutoFit/>
          </a:bodyPr>
          <a:lstStyle/>
          <a:p>
            <a:r>
              <a:rPr lang="en-US" dirty="0">
                <a:solidFill>
                  <a:srgbClr val="002060"/>
                </a:solidFill>
              </a:rPr>
              <a:t>  User</a:t>
            </a:r>
            <a:endParaRPr lang="en-IN" dirty="0">
              <a:solidFill>
                <a:srgbClr val="002060"/>
              </a:solidFill>
            </a:endParaRPr>
          </a:p>
        </p:txBody>
      </p:sp>
      <p:sp>
        <p:nvSpPr>
          <p:cNvPr id="13" name="Oval 12"/>
          <p:cNvSpPr/>
          <p:nvPr/>
        </p:nvSpPr>
        <p:spPr>
          <a:xfrm>
            <a:off x="4593568" y="2699205"/>
            <a:ext cx="3906174" cy="52893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rgbClr val="002060"/>
                </a:solidFill>
              </a:rPr>
              <a:t>View/Add/Delete Policy</a:t>
            </a:r>
            <a:endParaRPr lang="en-IN" dirty="0">
              <a:solidFill>
                <a:srgbClr val="002060"/>
              </a:solidFill>
            </a:endParaRPr>
          </a:p>
        </p:txBody>
      </p:sp>
      <p:sp>
        <p:nvSpPr>
          <p:cNvPr id="14" name="Oval 13"/>
          <p:cNvSpPr/>
          <p:nvPr/>
        </p:nvSpPr>
        <p:spPr>
          <a:xfrm>
            <a:off x="4492797" y="5592227"/>
            <a:ext cx="4026022" cy="528937"/>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rgbClr val="002060"/>
                </a:solidFill>
              </a:rPr>
              <a:t>Apply Policy</a:t>
            </a:r>
            <a:endParaRPr lang="en-IN" dirty="0">
              <a:solidFill>
                <a:srgbClr val="002060"/>
              </a:solidFill>
            </a:endParaRPr>
          </a:p>
        </p:txBody>
      </p:sp>
      <p:cxnSp>
        <p:nvCxnSpPr>
          <p:cNvPr id="15" name="Straight Arrow Connector 14"/>
          <p:cNvCxnSpPr>
            <a:cxnSpLocks/>
            <a:endCxn id="21" idx="6"/>
          </p:cNvCxnSpPr>
          <p:nvPr/>
        </p:nvCxnSpPr>
        <p:spPr>
          <a:xfrm flipV="1">
            <a:off x="2396678" y="1935861"/>
            <a:ext cx="2217539" cy="11463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cxnSpLocks/>
          </p:cNvCxnSpPr>
          <p:nvPr/>
        </p:nvCxnSpPr>
        <p:spPr>
          <a:xfrm flipV="1">
            <a:off x="2396678" y="2932884"/>
            <a:ext cx="2185449" cy="424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cxnSpLocks/>
          </p:cNvCxnSpPr>
          <p:nvPr/>
        </p:nvCxnSpPr>
        <p:spPr>
          <a:xfrm flipH="1" flipV="1">
            <a:off x="8518819" y="980976"/>
            <a:ext cx="2051111" cy="1868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cxnSpLocks/>
            <a:endCxn id="9" idx="6"/>
          </p:cNvCxnSpPr>
          <p:nvPr/>
        </p:nvCxnSpPr>
        <p:spPr>
          <a:xfrm flipH="1">
            <a:off x="8535464" y="3440920"/>
            <a:ext cx="2034466" cy="1493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xmlns="" id="{A809168B-10B5-414C-BE59-3F7D40FF684B}"/>
              </a:ext>
            </a:extLst>
          </p:cNvPr>
          <p:cNvCxnSpPr>
            <a:cxnSpLocks/>
            <a:endCxn id="21" idx="2"/>
          </p:cNvCxnSpPr>
          <p:nvPr/>
        </p:nvCxnSpPr>
        <p:spPr>
          <a:xfrm flipH="1" flipV="1">
            <a:off x="8464719" y="1935861"/>
            <a:ext cx="2059344" cy="11463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xmlns="" id="{0BD91226-C782-4FFE-9B55-BDA22CF72DCD}"/>
              </a:ext>
            </a:extLst>
          </p:cNvPr>
          <p:cNvCxnSpPr>
            <a:cxnSpLocks/>
            <a:endCxn id="14" idx="6"/>
          </p:cNvCxnSpPr>
          <p:nvPr/>
        </p:nvCxnSpPr>
        <p:spPr>
          <a:xfrm flipH="1">
            <a:off x="8518819" y="3663810"/>
            <a:ext cx="2144800" cy="21928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xmlns="" id="{1ADB6503-BC09-4697-9226-3012EB28FDD2}"/>
              </a:ext>
            </a:extLst>
          </p:cNvPr>
          <p:cNvSpPr/>
          <p:nvPr/>
        </p:nvSpPr>
        <p:spPr>
          <a:xfrm flipH="1">
            <a:off x="4614217" y="1677098"/>
            <a:ext cx="3850502" cy="5175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rgbClr val="002060"/>
                </a:solidFill>
              </a:rPr>
              <a:t>Login</a:t>
            </a:r>
          </a:p>
        </p:txBody>
      </p:sp>
      <p:cxnSp>
        <p:nvCxnSpPr>
          <p:cNvPr id="22" name="Straight Arrow Connector 21">
            <a:extLst>
              <a:ext uri="{FF2B5EF4-FFF2-40B4-BE49-F238E27FC236}">
                <a16:creationId xmlns:a16="http://schemas.microsoft.com/office/drawing/2014/main" xmlns="" id="{09A045D2-C710-4485-93C9-6058A5C68F10}"/>
              </a:ext>
            </a:extLst>
          </p:cNvPr>
          <p:cNvCxnSpPr>
            <a:cxnSpLocks/>
            <a:endCxn id="10" idx="2"/>
          </p:cNvCxnSpPr>
          <p:nvPr/>
        </p:nvCxnSpPr>
        <p:spPr>
          <a:xfrm>
            <a:off x="2356915" y="3582099"/>
            <a:ext cx="2227376" cy="46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107724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Class Diagram.jpg"/>
          <p:cNvPicPr>
            <a:picLocks noChangeAspect="1"/>
          </p:cNvPicPr>
          <p:nvPr/>
        </p:nvPicPr>
        <p:blipFill>
          <a:blip r:embed="rId2" cstate="print"/>
          <a:stretch>
            <a:fillRect/>
          </a:stretch>
        </p:blipFill>
        <p:spPr>
          <a:xfrm>
            <a:off x="1614488" y="385763"/>
            <a:ext cx="10358437" cy="6172200"/>
          </a:xfrm>
          <a:prstGeom prst="rect">
            <a:avLst/>
          </a:prstGeom>
        </p:spPr>
      </p:pic>
    </p:spTree>
    <p:extLst>
      <p:ext uri="{BB962C8B-B14F-4D97-AF65-F5344CB8AC3E}">
        <p14:creationId xmlns:p14="http://schemas.microsoft.com/office/powerpoint/2010/main" val="25648487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457325" y="0"/>
            <a:ext cx="10734675"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ounded Rectangle 2"/>
          <p:cNvSpPr/>
          <p:nvPr/>
        </p:nvSpPr>
        <p:spPr>
          <a:xfrm>
            <a:off x="357188" y="971551"/>
            <a:ext cx="2100263" cy="120014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Er Diagram IM.jpg"/>
          <p:cNvPicPr>
            <a:picLocks noChangeAspect="1"/>
          </p:cNvPicPr>
          <p:nvPr/>
        </p:nvPicPr>
        <p:blipFill>
          <a:blip r:embed="rId2" cstate="print"/>
          <a:stretch>
            <a:fillRect/>
          </a:stretch>
        </p:blipFill>
        <p:spPr>
          <a:xfrm>
            <a:off x="1630680" y="121920"/>
            <a:ext cx="10408920" cy="6629400"/>
          </a:xfrm>
          <a:prstGeom prst="rect">
            <a:avLst/>
          </a:prstGeom>
        </p:spPr>
      </p:pic>
    </p:spTree>
    <p:extLst>
      <p:ext uri="{BB962C8B-B14F-4D97-AF65-F5344CB8AC3E}">
        <p14:creationId xmlns:p14="http://schemas.microsoft.com/office/powerpoint/2010/main" val="10343509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898</TotalTime>
  <Words>594</Words>
  <Application>Microsoft Office PowerPoint</Application>
  <PresentationFormat>Widescreen</PresentationFormat>
  <Paragraphs>110</Paragraphs>
  <Slides>33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Bodoni MT</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MANAGEMENT SYSTRM</dc:title>
  <dc:creator>Vishalini</dc:creator>
  <cp:lastModifiedBy>Soma Sai Lokesh</cp:lastModifiedBy>
  <cp:revision>174</cp:revision>
  <dcterms:created xsi:type="dcterms:W3CDTF">2022-02-23T05:30:00Z</dcterms:created>
  <dcterms:modified xsi:type="dcterms:W3CDTF">2023-12-17T15:25:04Z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962D91880E254ABF9B70D84A64C0779D</vt:lpwstr>
  </property>
  <property fmtid="{D5CDD505-2E9C-101B-9397-08002B2CF9AE}" pid="3" name="KSOProductBuildVer">
    <vt:lpwstr>1033-11.2.0.11042</vt:lpwstr>
  </property>
</Properties>
</file>